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25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upload.wikimedia.org/wikipedia/commons/c/cc/Cooperation_Council_for_the_Arab_States_of_the_Gulf.sv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4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slam.gov.kw/site/ads/Gulf1_Halal/First_day/day/1_%20Darhim%20Dali%20Hashim.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sidcom.org/IMG/pdf/ASIDCOM_Report-french_muslim_consumers.pdf" TargetMode="External"/><Relationship Id="rId2" Type="http://schemas.openxmlformats.org/officeDocument/2006/relationships/hyperlink" Target="http://www.asidcom.org/Report-The-Muslim-Consumer-as-the.html" TargetMode="External"/><Relationship Id="rId1" Type="http://schemas.openxmlformats.org/officeDocument/2006/relationships/slideLayout" Target="../slideLayouts/slideLayout2.xml"/><Relationship Id="rId4" Type="http://schemas.openxmlformats.org/officeDocument/2006/relationships/hyperlink" Target="http://www.akhbar.dk/ar/article2/2374-2011-09-20-09-55-08.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hyperlink" Target="http://www.islam.gov.kw/site/ads/Gulf1_Halal/First_day/day/1_%20Darhim%20Dali%20Hashim.pdf" TargetMode="Externa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islam.gov.kw/site/ads/Gulf1_Halal/First_day/day/1_%20Darhim%20Dali%20Hashim.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28600" y="161925"/>
            <a:ext cx="8610600" cy="684213"/>
          </a:xfrm>
          <a:prstGeom prst="rect">
            <a:avLst/>
          </a:prstGeom>
          <a:solidFill>
            <a:schemeClr val="accent2"/>
          </a:solidFill>
          <a:ln w="9525">
            <a:noFill/>
            <a:miter lim="800000"/>
            <a:headEnd/>
            <a:tailEnd/>
          </a:ln>
        </p:spPr>
        <p:txBody>
          <a:bodyPr>
            <a:spAutoFit/>
          </a:bodyPr>
          <a:lstStyle/>
          <a:p>
            <a:pPr algn="just" rtl="1">
              <a:lnSpc>
                <a:spcPct val="150000"/>
              </a:lnSpc>
              <a:spcBef>
                <a:spcPts val="600"/>
              </a:spcBef>
            </a:pPr>
            <a:r>
              <a:rPr lang="ar-KW" sz="2800">
                <a:solidFill>
                  <a:schemeClr val="bg1"/>
                </a:solidFill>
                <a:latin typeface="Simplified Arabic" pitchFamily="18" charset="-78"/>
                <a:cs typeface="Simplified Arabic" pitchFamily="18" charset="-78"/>
              </a:rPr>
              <a:t>هذه بعض الأخطاء الشائعة التي تمارسها هيئات منح الشهادات الحلال:</a:t>
            </a:r>
            <a:endParaRPr lang="en-US" sz="2800">
              <a:solidFill>
                <a:schemeClr val="bg1"/>
              </a:solidFill>
              <a:latin typeface="Simplified Arabic" pitchFamily="18" charset="-78"/>
              <a:cs typeface="Simplified Arabic" pitchFamily="18" charset="-78"/>
            </a:endParaRPr>
          </a:p>
        </p:txBody>
      </p:sp>
      <p:sp>
        <p:nvSpPr>
          <p:cNvPr id="2" name="Rectangle 1"/>
          <p:cNvSpPr>
            <a:spLocks noChangeArrowheads="1"/>
          </p:cNvSpPr>
          <p:nvPr/>
        </p:nvSpPr>
        <p:spPr bwMode="auto">
          <a:xfrm>
            <a:off x="533400" y="685800"/>
            <a:ext cx="8001000" cy="6124575"/>
          </a:xfrm>
          <a:prstGeom prst="rect">
            <a:avLst/>
          </a:prstGeom>
          <a:noFill/>
          <a:ln w="9525">
            <a:noFill/>
            <a:miter lim="800000"/>
            <a:headEnd/>
            <a:tailEnd/>
          </a:ln>
        </p:spPr>
        <p:txBody>
          <a:bodyPr>
            <a:spAutoFit/>
          </a:bodyPr>
          <a:lstStyle/>
          <a:p>
            <a:pPr marL="514350" indent="-514350" algn="justLow" rtl="1" eaLnBrk="0" hangingPunct="0">
              <a:lnSpc>
                <a:spcPct val="200000"/>
              </a:lnSpc>
              <a:buFont typeface="Arial" pitchFamily="34" charset="0"/>
              <a:buAutoNum type="arabicPeriod"/>
            </a:pPr>
            <a:r>
              <a:rPr lang="ar-KW" sz="2800">
                <a:latin typeface="Simplified Arabic" pitchFamily="18" charset="-78"/>
                <a:ea typeface="Calibri" pitchFamily="34" charset="0"/>
                <a:cs typeface="Simplified Arabic" pitchFamily="18" charset="-78"/>
              </a:rPr>
              <a:t>عدم وجود نظام منح شهادة حلال ذو أهلية.</a:t>
            </a:r>
          </a:p>
          <a:p>
            <a:pPr marL="514350" indent="-514350" algn="justLow" rtl="1" eaLnBrk="0" hangingPunct="0">
              <a:lnSpc>
                <a:spcPct val="200000"/>
              </a:lnSpc>
              <a:buFont typeface="Arial" pitchFamily="34" charset="0"/>
              <a:buAutoNum type="arabicPeriod"/>
            </a:pPr>
            <a:r>
              <a:rPr lang="ar-KW" sz="2800">
                <a:latin typeface="Simplified Arabic" pitchFamily="18" charset="-78"/>
                <a:ea typeface="Calibri" pitchFamily="34" charset="0"/>
                <a:cs typeface="Simplified Arabic" pitchFamily="18" charset="-78"/>
              </a:rPr>
              <a:t>عدم اتباع إجراءات الحلال.</a:t>
            </a:r>
          </a:p>
          <a:p>
            <a:pPr marL="514350" indent="-514350" algn="justLow" rtl="1" eaLnBrk="0" hangingPunct="0">
              <a:lnSpc>
                <a:spcPct val="200000"/>
              </a:lnSpc>
              <a:buFont typeface="Arial" pitchFamily="34" charset="0"/>
              <a:buAutoNum type="arabicPeriod"/>
            </a:pPr>
            <a:r>
              <a:rPr lang="ar-KW" sz="2800">
                <a:latin typeface="Simplified Arabic" pitchFamily="18" charset="-78"/>
                <a:ea typeface="Calibri" pitchFamily="34" charset="0"/>
                <a:cs typeface="Simplified Arabic" pitchFamily="18" charset="-78"/>
              </a:rPr>
              <a:t>انعدام الشفافية.</a:t>
            </a:r>
          </a:p>
          <a:p>
            <a:pPr marL="514350" indent="-514350" algn="justLow" rtl="1" eaLnBrk="0" hangingPunct="0">
              <a:lnSpc>
                <a:spcPct val="200000"/>
              </a:lnSpc>
              <a:buFont typeface="Arial" pitchFamily="34" charset="0"/>
              <a:buAutoNum type="arabicPeriod"/>
            </a:pPr>
            <a:r>
              <a:rPr lang="ar-KW" sz="2800">
                <a:latin typeface="Simplified Arabic" pitchFamily="18" charset="-78"/>
                <a:ea typeface="Calibri" pitchFamily="34" charset="0"/>
                <a:cs typeface="Simplified Arabic" pitchFamily="18" charset="-78"/>
              </a:rPr>
              <a:t>غياب السلوكيات الإسلامية.</a:t>
            </a:r>
          </a:p>
          <a:p>
            <a:pPr marL="514350" indent="-514350" algn="justLow" rtl="1" eaLnBrk="0" hangingPunct="0">
              <a:lnSpc>
                <a:spcPct val="200000"/>
              </a:lnSpc>
              <a:buFont typeface="Arial" pitchFamily="34" charset="0"/>
              <a:buAutoNum type="arabicPeriod"/>
            </a:pPr>
            <a:r>
              <a:rPr lang="ar-KW" sz="2800">
                <a:latin typeface="Simplified Arabic" pitchFamily="18" charset="-78"/>
                <a:ea typeface="Calibri" pitchFamily="34" charset="0"/>
                <a:cs typeface="Simplified Arabic" pitchFamily="18" charset="-78"/>
              </a:rPr>
              <a:t>عدم وجود التزام من الإدارة.</a:t>
            </a:r>
          </a:p>
          <a:p>
            <a:pPr marL="514350" indent="-514350" algn="justLow" rtl="1" eaLnBrk="0" hangingPunct="0">
              <a:lnSpc>
                <a:spcPct val="200000"/>
              </a:lnSpc>
              <a:buFont typeface="Arial" pitchFamily="34" charset="0"/>
              <a:buAutoNum type="arabicPeriod"/>
            </a:pPr>
            <a:r>
              <a:rPr lang="ar-KW" sz="2800">
                <a:latin typeface="Simplified Arabic" pitchFamily="18" charset="-78"/>
                <a:ea typeface="Calibri" pitchFamily="34" charset="0"/>
                <a:cs typeface="Simplified Arabic" pitchFamily="18" charset="-78"/>
              </a:rPr>
              <a:t>نقص في إمدادات مواد الخام الحلال. </a:t>
            </a:r>
            <a:r>
              <a:rPr lang="ar-KW" sz="2800">
                <a:solidFill>
                  <a:srgbClr val="FF0000"/>
                </a:solidFill>
                <a:latin typeface="Simplified Arabic" pitchFamily="18" charset="-78"/>
                <a:ea typeface="Calibri" pitchFamily="34" charset="0"/>
                <a:cs typeface="Simplified Arabic" pitchFamily="18" charset="-78"/>
              </a:rPr>
              <a:t>&gt;</a:t>
            </a:r>
          </a:p>
          <a:p>
            <a:pPr marL="514350" indent="-514350" algn="justLow" rtl="1" eaLnBrk="0" hangingPunct="0">
              <a:lnSpc>
                <a:spcPct val="200000"/>
              </a:lnSpc>
              <a:buFont typeface="Arial" pitchFamily="34" charset="0"/>
              <a:buAutoNum type="arabicPeriod"/>
            </a:pPr>
            <a:r>
              <a:rPr lang="ar-KW" sz="2800">
                <a:latin typeface="Simplified Arabic" pitchFamily="18" charset="-78"/>
                <a:ea typeface="Calibri" pitchFamily="34" charset="0"/>
                <a:cs typeface="Simplified Arabic" pitchFamily="18" charset="-78"/>
              </a:rPr>
              <a:t>عدم وجود تدريب تقني خاص بالحلال.</a:t>
            </a:r>
            <a:endParaRPr lang="en-US" sz="2800">
              <a:latin typeface="Simplified Arabic" pitchFamily="18" charset="-78"/>
              <a:ea typeface="Calibri" pitchFamily="34" charset="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ChangeArrowheads="1"/>
          </p:cNvSpPr>
          <p:nvPr/>
        </p:nvSpPr>
        <p:spPr bwMode="auto">
          <a:xfrm>
            <a:off x="228600" y="838200"/>
            <a:ext cx="8534400" cy="211211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000" dirty="0">
                <a:solidFill>
                  <a:schemeClr val="bg1"/>
                </a:solidFill>
                <a:latin typeface="Simplified Arabic" pitchFamily="18" charset="-78"/>
                <a:cs typeface="Simplified Arabic" pitchFamily="18" charset="-78"/>
              </a:rPr>
              <a:t>1-1 العديد من هيئات منح شهادات الحلال لا تتوافق في عملها مع معايير الحلال المعتمدة من قبل الحكومة أو معايير السلامة الغذائية آيزو 22000.</a:t>
            </a:r>
            <a:endParaRPr lang="en-US" sz="3000" dirty="0">
              <a:solidFill>
                <a:schemeClr val="bg1"/>
              </a:solidFill>
              <a:latin typeface="Simplified Arabic" pitchFamily="18" charset="-78"/>
              <a:cs typeface="Simplified Arabic" pitchFamily="18" charset="-78"/>
            </a:endParaRPr>
          </a:p>
        </p:txBody>
      </p:sp>
      <p:sp>
        <p:nvSpPr>
          <p:cNvPr id="22" name="Rectangle 11"/>
          <p:cNvSpPr>
            <a:spLocks noChangeArrowheads="1"/>
          </p:cNvSpPr>
          <p:nvPr/>
        </p:nvSpPr>
        <p:spPr bwMode="auto">
          <a:xfrm>
            <a:off x="4648200" y="3048000"/>
            <a:ext cx="4114800" cy="684803"/>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rtl="1" eaLnBrk="1" hangingPunct="1">
              <a:lnSpc>
                <a:spcPct val="150000"/>
              </a:lnSpc>
              <a:defRPr/>
            </a:pPr>
            <a:r>
              <a:rPr lang="ar-KW" sz="2800" dirty="0" smtClean="0">
                <a:latin typeface="Simplified Arabic" pitchFamily="18" charset="-78"/>
                <a:ea typeface="Calibri" pitchFamily="34" charset="0"/>
                <a:cs typeface="Simplified Arabic" pitchFamily="18" charset="-78"/>
              </a:rPr>
              <a:t>من الأمثلة:</a:t>
            </a:r>
            <a:endParaRPr lang="en-US" sz="2800" dirty="0" smtClean="0">
              <a:latin typeface="Simplified Arabic" pitchFamily="18" charset="-78"/>
              <a:ea typeface="Calibri" pitchFamily="34" charset="0"/>
              <a:cs typeface="Simplified Arabic" pitchFamily="18" charset="-78"/>
            </a:endParaRPr>
          </a:p>
        </p:txBody>
      </p:sp>
      <p:sp>
        <p:nvSpPr>
          <p:cNvPr id="12"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Low" rtl="1" eaLnBrk="0" hangingPunct="0">
              <a:buFont typeface="Arial" pitchFamily="34" charset="0"/>
              <a:buAutoNum type="arabicPeriod"/>
              <a:defRPr/>
            </a:pPr>
            <a:r>
              <a:rPr lang="ar-KW" sz="2800" dirty="0">
                <a:solidFill>
                  <a:schemeClr val="bg1"/>
                </a:solidFill>
                <a:latin typeface="Simplified Arabic" pitchFamily="18" charset="-78"/>
                <a:ea typeface="Calibri" pitchFamily="34" charset="0"/>
                <a:cs typeface="Simplified Arabic" pitchFamily="18" charset="-78"/>
              </a:rPr>
              <a:t>عدم وجود نظام منح شهادة حلال ذو أهلية</a:t>
            </a:r>
          </a:p>
        </p:txBody>
      </p:sp>
      <p:grpSp>
        <p:nvGrpSpPr>
          <p:cNvPr id="2" name="Group 2"/>
          <p:cNvGrpSpPr>
            <a:grpSpLocks/>
          </p:cNvGrpSpPr>
          <p:nvPr/>
        </p:nvGrpSpPr>
        <p:grpSpPr bwMode="auto">
          <a:xfrm>
            <a:off x="211138" y="3092450"/>
            <a:ext cx="8551862" cy="3232150"/>
            <a:chOff x="211138" y="2590800"/>
            <a:chExt cx="8551862" cy="3232150"/>
          </a:xfrm>
        </p:grpSpPr>
        <p:grpSp>
          <p:nvGrpSpPr>
            <p:cNvPr id="3" name="Group 4"/>
            <p:cNvGrpSpPr>
              <a:grpSpLocks/>
            </p:cNvGrpSpPr>
            <p:nvPr/>
          </p:nvGrpSpPr>
          <p:grpSpPr bwMode="auto">
            <a:xfrm>
              <a:off x="211138" y="2590800"/>
              <a:ext cx="3217862" cy="3232150"/>
              <a:chOff x="2157496" y="3258894"/>
              <a:chExt cx="6096000" cy="2656214"/>
            </a:xfrm>
          </p:grpSpPr>
          <p:sp>
            <p:nvSpPr>
              <p:cNvPr id="13333" name="Rectangle 2"/>
              <p:cNvSpPr>
                <a:spLocks noChangeArrowheads="1"/>
              </p:cNvSpPr>
              <p:nvPr/>
            </p:nvSpPr>
            <p:spPr bwMode="auto">
              <a:xfrm>
                <a:off x="2157496" y="3258894"/>
                <a:ext cx="6096000" cy="2656214"/>
              </a:xfrm>
              <a:prstGeom prst="rect">
                <a:avLst/>
              </a:prstGeom>
              <a:noFill/>
              <a:ln w="9525">
                <a:solidFill>
                  <a:srgbClr val="000000"/>
                </a:solidFill>
                <a:miter lim="800000"/>
                <a:headEnd/>
                <a:tailEnd/>
              </a:ln>
            </p:spPr>
            <p:txBody>
              <a:bodyPr>
                <a:spAutoFit/>
              </a:bodyPr>
              <a:lstStyle/>
              <a:p>
                <a:pPr algn="ctr"/>
                <a:r>
                  <a:rPr lang="en-US">
                    <a:latin typeface="Calibri" pitchFamily="34" charset="0"/>
                  </a:rPr>
                  <a:t>STANDARDIZATION ORGANIZATION FOR G.C.C (GSO)</a:t>
                </a:r>
              </a:p>
              <a:p>
                <a:pPr algn="ctr"/>
                <a:endParaRPr lang="ar-KW">
                  <a:latin typeface="Calibri" pitchFamily="34" charset="0"/>
                </a:endParaRPr>
              </a:p>
              <a:p>
                <a:pPr algn="ctr"/>
                <a:endParaRPr lang="ar-KW">
                  <a:latin typeface="Calibri" pitchFamily="34" charset="0"/>
                </a:endParaRPr>
              </a:p>
              <a:p>
                <a:pPr algn="ctr"/>
                <a:endParaRPr lang="ar-KW">
                  <a:latin typeface="Calibri" pitchFamily="34" charset="0"/>
                </a:endParaRPr>
              </a:p>
              <a:p>
                <a:pPr algn="ctr"/>
                <a:r>
                  <a:rPr lang="en-US">
                    <a:latin typeface="Calibri" pitchFamily="34" charset="0"/>
                  </a:rPr>
                  <a:t>GSO 993 / 1998</a:t>
                </a:r>
              </a:p>
              <a:p>
                <a:pPr algn="ctr"/>
                <a:r>
                  <a:rPr lang="ar-KW">
                    <a:latin typeface="Calibri" pitchFamily="34" charset="0"/>
                  </a:rPr>
                  <a:t>اشتراطات ذبح الحيوان</a:t>
                </a:r>
              </a:p>
              <a:p>
                <a:pPr algn="ctr"/>
                <a:r>
                  <a:rPr lang="ar-KW">
                    <a:latin typeface="Calibri" pitchFamily="34" charset="0"/>
                  </a:rPr>
                  <a:t>طبقا لأحكام الشريعة الإسلامية</a:t>
                </a:r>
              </a:p>
              <a:p>
                <a:pPr algn="ctr"/>
                <a:r>
                  <a:rPr lang="en-US" sz="1400">
                    <a:latin typeface="Calibri" pitchFamily="34" charset="0"/>
                  </a:rPr>
                  <a:t>ANIMAL SLAUGHTERING REQUIREMENTS</a:t>
                </a:r>
              </a:p>
              <a:p>
                <a:pPr algn="ctr"/>
                <a:r>
                  <a:rPr lang="en-US" sz="1400">
                    <a:latin typeface="Calibri" pitchFamily="34" charset="0"/>
                  </a:rPr>
                  <a:t>ACCORDING TO ISLAMIC LAW</a:t>
                </a:r>
                <a:r>
                  <a:rPr lang="ar-KW" sz="1400">
                    <a:latin typeface="Calibri" pitchFamily="34" charset="0"/>
                  </a:rPr>
                  <a:t>ئ</a:t>
                </a:r>
                <a:endParaRPr lang="en-US" sz="1400">
                  <a:latin typeface="Calibri" pitchFamily="34" charset="0"/>
                </a:endParaRPr>
              </a:p>
            </p:txBody>
          </p:sp>
          <p:pic>
            <p:nvPicPr>
              <p:cNvPr id="13334" name="Picture 2"/>
              <p:cNvPicPr>
                <a:picLocks noChangeAspect="1" noChangeArrowheads="1"/>
              </p:cNvPicPr>
              <p:nvPr/>
            </p:nvPicPr>
            <p:blipFill>
              <a:blip r:embed="rId2"/>
              <a:srcRect/>
              <a:stretch>
                <a:fillRect/>
              </a:stretch>
            </p:blipFill>
            <p:spPr bwMode="auto">
              <a:xfrm>
                <a:off x="4570447" y="4036569"/>
                <a:ext cx="1073150" cy="581952"/>
              </a:xfrm>
              <a:prstGeom prst="rect">
                <a:avLst/>
              </a:prstGeom>
              <a:noFill/>
              <a:ln w="9525">
                <a:noFill/>
                <a:miter lim="800000"/>
                <a:headEnd/>
                <a:tailEnd/>
              </a:ln>
            </p:spPr>
          </p:pic>
        </p:grpSp>
        <p:sp>
          <p:nvSpPr>
            <p:cNvPr id="13" name="Rectangle 11"/>
            <p:cNvSpPr>
              <a:spLocks noChangeArrowheads="1"/>
            </p:cNvSpPr>
            <p:nvPr/>
          </p:nvSpPr>
          <p:spPr bwMode="auto">
            <a:xfrm>
              <a:off x="4419600" y="3689350"/>
              <a:ext cx="4343400" cy="800219"/>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rtl="1">
                <a:lnSpc>
                  <a:spcPct val="200000"/>
                </a:lnSpc>
                <a:defRPr/>
              </a:pPr>
              <a:r>
                <a:rPr lang="ar-KW" sz="2300" dirty="0">
                  <a:latin typeface="Simplified Arabic" pitchFamily="18" charset="-78"/>
                  <a:ea typeface="Calibri" pitchFamily="34" charset="0"/>
                  <a:cs typeface="Simplified Arabic" pitchFamily="18" charset="-78"/>
                </a:rPr>
                <a:t>مواصفة الحلال الخليجية رقم 993/1998</a:t>
              </a:r>
              <a:endParaRPr lang="en-US" sz="2300" dirty="0">
                <a:latin typeface="Simplified Arabic" pitchFamily="18" charset="-78"/>
                <a:ea typeface="Calibri" pitchFamily="34" charset="0"/>
                <a:cs typeface="Simplified Arabic" pitchFamily="18" charset="-78"/>
              </a:endParaRPr>
            </a:p>
          </p:txBody>
        </p:sp>
      </p:grpSp>
      <p:grpSp>
        <p:nvGrpSpPr>
          <p:cNvPr id="4" name="Group 5"/>
          <p:cNvGrpSpPr>
            <a:grpSpLocks/>
          </p:cNvGrpSpPr>
          <p:nvPr/>
        </p:nvGrpSpPr>
        <p:grpSpPr bwMode="auto">
          <a:xfrm>
            <a:off x="3487738" y="5375275"/>
            <a:ext cx="5275262" cy="949325"/>
            <a:chOff x="3487973" y="4689753"/>
            <a:chExt cx="5275027" cy="949047"/>
          </a:xfrm>
        </p:grpSpPr>
        <p:pic>
          <p:nvPicPr>
            <p:cNvPr id="13325" name="Picture 14"/>
            <p:cNvPicPr>
              <a:picLocks noChangeAspect="1" noChangeArrowheads="1"/>
            </p:cNvPicPr>
            <p:nvPr/>
          </p:nvPicPr>
          <p:blipFill>
            <a:blip r:embed="rId3"/>
            <a:srcRect/>
            <a:stretch>
              <a:fillRect/>
            </a:stretch>
          </p:blipFill>
          <p:spPr bwMode="auto">
            <a:xfrm>
              <a:off x="3487973" y="4689753"/>
              <a:ext cx="931628" cy="949047"/>
            </a:xfrm>
            <a:prstGeom prst="rect">
              <a:avLst/>
            </a:prstGeom>
            <a:noFill/>
            <a:ln w="9525">
              <a:noFill/>
              <a:miter lim="800000"/>
              <a:headEnd/>
              <a:tailEnd/>
            </a:ln>
          </p:spPr>
        </p:pic>
        <p:sp>
          <p:nvSpPr>
            <p:cNvPr id="14" name="Rectangle 11"/>
            <p:cNvSpPr>
              <a:spLocks noChangeArrowheads="1"/>
            </p:cNvSpPr>
            <p:nvPr/>
          </p:nvSpPr>
          <p:spPr bwMode="auto">
            <a:xfrm>
              <a:off x="4419600" y="4724400"/>
              <a:ext cx="4343400" cy="830997"/>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rtl="1"/>
              <a:r>
                <a:rPr lang="ar-KW" sz="2400">
                  <a:latin typeface="Calibri" pitchFamily="34" charset="0"/>
                </a:rPr>
                <a:t>المواصفة  نظام إدارة سلامة الأغذية : </a:t>
              </a:r>
            </a:p>
            <a:p>
              <a:pPr marL="514350" indent="-514350" algn="just" rtl="1"/>
              <a:r>
                <a:rPr lang="ar-KW" sz="2400">
                  <a:latin typeface="Calibri" pitchFamily="34" charset="0"/>
                </a:rPr>
                <a:t>آيزو 22000</a:t>
              </a:r>
              <a:endParaRPr lang="en-US" sz="2400">
                <a:latin typeface="Calibri" pitchFamily="34" charset="0"/>
              </a:endParaRPr>
            </a:p>
          </p:txBody>
        </p:sp>
      </p:grpSp>
      <p:sp>
        <p:nvSpPr>
          <p:cNvPr id="15" name="Rectangle 1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429000" y="228600"/>
            <a:ext cx="1752600" cy="1871663"/>
          </a:xfrm>
          <a:prstGeom prst="rect">
            <a:avLst/>
          </a:prstGeom>
          <a:noFill/>
          <a:ln w="9525">
            <a:noFill/>
            <a:miter lim="800000"/>
            <a:headEnd/>
            <a:tailEnd/>
          </a:ln>
        </p:spPr>
      </p:pic>
      <p:sp>
        <p:nvSpPr>
          <p:cNvPr id="10" name="Rectangle 11"/>
          <p:cNvSpPr>
            <a:spLocks noChangeArrowheads="1"/>
          </p:cNvSpPr>
          <p:nvPr/>
        </p:nvSpPr>
        <p:spPr bwMode="auto">
          <a:xfrm>
            <a:off x="228600" y="2362200"/>
            <a:ext cx="8686800" cy="440120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800" dirty="0">
                <a:latin typeface="Simplified Arabic" pitchFamily="18" charset="-78"/>
                <a:cs typeface="Simplified Arabic" pitchFamily="18" charset="-78"/>
              </a:rPr>
              <a:t>تغطي معايير هيئة التقييس لدول مجلس التعاون لدول الخليج العربية 6 دول خليجية رئيسية هي: المملكة العربية السعودية، ودولة الكويت، ودولة الإمارات العربية المتحدة، ودولة قطر، ومملكة البحرين، وسلطنة عمان، وفي الآونة الأخيرة تم قبول اليمن كأحد أعضاء هيئة التقييس لدول مجلس التعاون الخليجي.</a:t>
            </a:r>
            <a:endParaRPr lang="en-US" sz="2800" dirty="0">
              <a:latin typeface="Simplified Arabic" pitchFamily="18" charset="-78"/>
              <a:cs typeface="Simplified Arabic" pitchFamily="18" charset="-78"/>
            </a:endParaRPr>
          </a:p>
        </p:txBody>
      </p:sp>
      <p:pic>
        <p:nvPicPr>
          <p:cNvPr id="14342" name="Picture 7" descr="http://2.bp.blogspot.com/_46Hbr4qMeTM/TMGrechdySI/AAAAAAAAG1o/cxLMTZLVDWQ/s1600/GCC+map+best+for+gcc.gif"/>
          <p:cNvPicPr>
            <a:picLocks noChangeAspect="1" noChangeArrowheads="1"/>
          </p:cNvPicPr>
          <p:nvPr/>
        </p:nvPicPr>
        <p:blipFill>
          <a:blip r:embed="rId3"/>
          <a:srcRect/>
          <a:stretch>
            <a:fillRect/>
          </a:stretch>
        </p:blipFill>
        <p:spPr bwMode="auto">
          <a:xfrm>
            <a:off x="5810250" y="76200"/>
            <a:ext cx="3057525" cy="2209800"/>
          </a:xfrm>
          <a:prstGeom prst="rect">
            <a:avLst/>
          </a:prstGeom>
          <a:noFill/>
          <a:ln w="9525">
            <a:noFill/>
            <a:miter lim="800000"/>
            <a:headEnd/>
            <a:tailEnd/>
          </a:ln>
        </p:spPr>
      </p:pic>
      <p:pic>
        <p:nvPicPr>
          <p:cNvPr id="14343" name="Picture 9" descr="File:Cooperation Council for the Arab States of the Gulf.svg">
            <a:hlinkClick r:id="rId4"/>
          </p:cNvPr>
          <p:cNvPicPr>
            <a:picLocks noChangeAspect="1" noChangeArrowheads="1"/>
          </p:cNvPicPr>
          <p:nvPr/>
        </p:nvPicPr>
        <p:blipFill>
          <a:blip r:embed="rId5"/>
          <a:srcRect/>
          <a:stretch>
            <a:fillRect/>
          </a:stretch>
        </p:blipFill>
        <p:spPr bwMode="auto">
          <a:xfrm>
            <a:off x="457200" y="228600"/>
            <a:ext cx="2133600" cy="2111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990600"/>
            <a:ext cx="4876800" cy="35394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800" dirty="0">
                <a:solidFill>
                  <a:schemeClr val="bg1"/>
                </a:solidFill>
                <a:latin typeface="Simplified Arabic" pitchFamily="18" charset="-78"/>
                <a:cs typeface="Simplified Arabic" pitchFamily="18" charset="-78"/>
              </a:rPr>
              <a:t>3.2.6 لا يسمح بالضرب على الرأس أو إجراء مماثل، مثل استخدام مسدس الهاون، أو مسدس الطلقة المسترجعة، أو الصعق بواسطة ثاني أكسيد الكربون.</a:t>
            </a:r>
            <a:endParaRPr lang="en-US" sz="2800" dirty="0">
              <a:solidFill>
                <a:schemeClr val="bg1"/>
              </a:solidFill>
              <a:latin typeface="Simplified Arabic" pitchFamily="18" charset="-78"/>
              <a:cs typeface="Simplified Arabic" pitchFamily="18" charset="-78"/>
            </a:endParaRPr>
          </a:p>
        </p:txBody>
      </p:sp>
      <p:sp>
        <p:nvSpPr>
          <p:cNvPr id="6" name="Rectangle 5"/>
          <p:cNvSpPr/>
          <p:nvPr/>
        </p:nvSpPr>
        <p:spPr>
          <a:xfrm>
            <a:off x="533400" y="4618747"/>
            <a:ext cx="853440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800" dirty="0">
                <a:solidFill>
                  <a:schemeClr val="bg1"/>
                </a:solidFill>
                <a:latin typeface="Simplified Arabic" pitchFamily="18" charset="-78"/>
                <a:cs typeface="Simplified Arabic" pitchFamily="18" charset="-78"/>
              </a:rPr>
              <a:t>3.2.7 لا يسمح باستعمال الصعق الكهربائي في حالة الطيور.</a:t>
            </a:r>
            <a:endParaRPr lang="en-US" sz="2800" dirty="0">
              <a:solidFill>
                <a:schemeClr val="bg1"/>
              </a:solidFill>
              <a:latin typeface="Simplified Arabic" pitchFamily="18" charset="-78"/>
              <a:cs typeface="Simplified Arabic" pitchFamily="18" charset="-78"/>
            </a:endParaRPr>
          </a:p>
        </p:txBody>
      </p:sp>
      <p:grpSp>
        <p:nvGrpSpPr>
          <p:cNvPr id="2" name="Group 4"/>
          <p:cNvGrpSpPr>
            <a:grpSpLocks/>
          </p:cNvGrpSpPr>
          <p:nvPr/>
        </p:nvGrpSpPr>
        <p:grpSpPr bwMode="auto">
          <a:xfrm rot="-1798753">
            <a:off x="863600" y="639763"/>
            <a:ext cx="2538413" cy="3230562"/>
            <a:chOff x="2157496" y="3390564"/>
            <a:chExt cx="6096000" cy="2831703"/>
          </a:xfrm>
        </p:grpSpPr>
        <p:sp>
          <p:nvSpPr>
            <p:cNvPr id="15375" name="Rectangle 2"/>
            <p:cNvSpPr>
              <a:spLocks noChangeArrowheads="1"/>
            </p:cNvSpPr>
            <p:nvPr/>
          </p:nvSpPr>
          <p:spPr bwMode="auto">
            <a:xfrm>
              <a:off x="2157496" y="3390564"/>
              <a:ext cx="6096000" cy="2831703"/>
            </a:xfrm>
            <a:prstGeom prst="rect">
              <a:avLst/>
            </a:prstGeom>
            <a:noFill/>
            <a:ln w="9525">
              <a:solidFill>
                <a:srgbClr val="000000"/>
              </a:solidFill>
              <a:miter lim="800000"/>
              <a:headEnd/>
              <a:tailEnd/>
            </a:ln>
          </p:spPr>
          <p:txBody>
            <a:bodyPr>
              <a:spAutoFit/>
            </a:bodyPr>
            <a:lstStyle/>
            <a:p>
              <a:pPr algn="ctr"/>
              <a:r>
                <a:rPr lang="en-US">
                  <a:latin typeface="Calibri" pitchFamily="34" charset="0"/>
                </a:rPr>
                <a:t>STANDARDIZATION ORGANIZATION FOR G.C.C (GSO)</a:t>
              </a:r>
            </a:p>
            <a:p>
              <a:pPr algn="ctr"/>
              <a:endParaRPr lang="ar-KW">
                <a:latin typeface="Calibri" pitchFamily="34" charset="0"/>
              </a:endParaRPr>
            </a:p>
            <a:p>
              <a:pPr algn="ctr"/>
              <a:endParaRPr lang="ar-KW">
                <a:latin typeface="Calibri" pitchFamily="34" charset="0"/>
              </a:endParaRPr>
            </a:p>
            <a:p>
              <a:pPr algn="ctr"/>
              <a:endParaRPr lang="ar-KW">
                <a:latin typeface="Calibri" pitchFamily="34" charset="0"/>
              </a:endParaRPr>
            </a:p>
            <a:p>
              <a:pPr algn="ctr"/>
              <a:r>
                <a:rPr lang="en-US">
                  <a:latin typeface="Calibri" pitchFamily="34" charset="0"/>
                </a:rPr>
                <a:t>GSO 993 / 1998</a:t>
              </a:r>
            </a:p>
            <a:p>
              <a:pPr algn="ctr"/>
              <a:r>
                <a:rPr lang="ar-KW">
                  <a:latin typeface="Calibri" pitchFamily="34" charset="0"/>
                </a:rPr>
                <a:t>اشتراطات ذبح الحيوان</a:t>
              </a:r>
            </a:p>
            <a:p>
              <a:pPr algn="ctr"/>
              <a:r>
                <a:rPr lang="ar-KW">
                  <a:latin typeface="Calibri" pitchFamily="34" charset="0"/>
                </a:rPr>
                <a:t>طبقا لأحكام الشريعة الإسلامية</a:t>
              </a:r>
            </a:p>
            <a:p>
              <a:pPr algn="ctr"/>
              <a:r>
                <a:rPr lang="en-US" sz="1400">
                  <a:latin typeface="Calibri" pitchFamily="34" charset="0"/>
                </a:rPr>
                <a:t>ANIMAL SLAUGHTERING REQUIREMENTS</a:t>
              </a:r>
            </a:p>
            <a:p>
              <a:pPr algn="ctr"/>
              <a:r>
                <a:rPr lang="en-US" sz="1400">
                  <a:latin typeface="Calibri" pitchFamily="34" charset="0"/>
                </a:rPr>
                <a:t>ACCORDING TO ISLAMIC LAW</a:t>
              </a:r>
              <a:r>
                <a:rPr lang="ar-KW" sz="1400">
                  <a:latin typeface="Calibri" pitchFamily="34" charset="0"/>
                </a:rPr>
                <a:t>ئ</a:t>
              </a:r>
              <a:endParaRPr lang="en-US" sz="1400">
                <a:latin typeface="Calibri" pitchFamily="34" charset="0"/>
              </a:endParaRPr>
            </a:p>
          </p:txBody>
        </p:sp>
        <p:pic>
          <p:nvPicPr>
            <p:cNvPr id="15376" name="Picture 2"/>
            <p:cNvPicPr>
              <a:picLocks noChangeAspect="1" noChangeArrowheads="1"/>
            </p:cNvPicPr>
            <p:nvPr/>
          </p:nvPicPr>
          <p:blipFill>
            <a:blip r:embed="rId2"/>
            <a:srcRect/>
            <a:stretch>
              <a:fillRect/>
            </a:stretch>
          </p:blipFill>
          <p:spPr bwMode="auto">
            <a:xfrm>
              <a:off x="4570447" y="4036569"/>
              <a:ext cx="1073150" cy="581952"/>
            </a:xfrm>
            <a:prstGeom prst="rect">
              <a:avLst/>
            </a:prstGeom>
            <a:noFill/>
            <a:ln w="9525">
              <a:noFill/>
              <a:miter lim="800000"/>
              <a:headEnd/>
              <a:tailEnd/>
            </a:ln>
          </p:spPr>
        </p:pic>
      </p:grpSp>
      <p:sp>
        <p:nvSpPr>
          <p:cNvPr id="10" name="Rectangle 11"/>
          <p:cNvSpPr>
            <a:spLocks noChangeArrowheads="1"/>
          </p:cNvSpPr>
          <p:nvPr/>
        </p:nvSpPr>
        <p:spPr bwMode="auto">
          <a:xfrm>
            <a:off x="3733800" y="152400"/>
            <a:ext cx="5334000" cy="684803"/>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rtl="1">
              <a:lnSpc>
                <a:spcPct val="150000"/>
              </a:lnSpc>
              <a:defRPr/>
            </a:pPr>
            <a:r>
              <a:rPr lang="ar-KW" sz="2800" dirty="0">
                <a:latin typeface="Simplified Arabic" pitchFamily="18" charset="-78"/>
                <a:ea typeface="Calibri" pitchFamily="34" charset="0"/>
                <a:cs typeface="Simplified Arabic" pitchFamily="18" charset="-78"/>
              </a:rPr>
              <a:t>ما هو المعيار الخليجي للحلال الذي لا يتبع؟</a:t>
            </a:r>
            <a:endParaRPr lang="en-US" sz="2800" dirty="0">
              <a:latin typeface="Simplified Arabic" pitchFamily="18" charset="-78"/>
              <a:ea typeface="Calibri" pitchFamily="34" charset="0"/>
              <a:cs typeface="Simplified Arabic" pitchFamily="18" charset="-78"/>
            </a:endParaRPr>
          </a:p>
        </p:txBody>
      </p:sp>
      <p:sp>
        <p:nvSpPr>
          <p:cNvPr id="8" name="Rectangle 11"/>
          <p:cNvSpPr>
            <a:spLocks noChangeArrowheads="1"/>
          </p:cNvSpPr>
          <p:nvPr/>
        </p:nvSpPr>
        <p:spPr bwMode="auto">
          <a:xfrm>
            <a:off x="533400" y="5638800"/>
            <a:ext cx="8534400" cy="738664"/>
          </a:xfrm>
          <a:prstGeom prst="rect">
            <a:avLst/>
          </a:prstGeom>
          <a:solidFill>
            <a:srgbClr val="00B0F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514350" indent="-514350" algn="just" rtl="1">
              <a:lnSpc>
                <a:spcPct val="200000"/>
              </a:lnSpc>
              <a:defRPr/>
            </a:pPr>
            <a:r>
              <a:rPr lang="ar-KW" sz="2400" dirty="0">
                <a:solidFill>
                  <a:schemeClr val="bg1"/>
                </a:solidFill>
                <a:latin typeface="Simplified Arabic" pitchFamily="18" charset="-78"/>
                <a:ea typeface="Calibri" pitchFamily="34" charset="0"/>
                <a:cs typeface="Simplified Arabic" pitchFamily="18" charset="-78"/>
              </a:rPr>
              <a:t>كم عدد هيات التصديق على الحلال يراقب هذه القواعد؟ الإجابة: لا يوجد أحد.</a:t>
            </a:r>
            <a:endParaRPr lang="en-US" sz="2400" dirty="0">
              <a:solidFill>
                <a:schemeClr val="bg1"/>
              </a:solidFill>
              <a:latin typeface="Simplified Arabic" pitchFamily="18" charset="-78"/>
              <a:ea typeface="Calibri" pitchFamily="34" charset="0"/>
              <a:cs typeface="Simplified Arabic" pitchFamily="18" charset="-7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ChangeArrowheads="1"/>
          </p:cNvSpPr>
          <p:nvPr/>
        </p:nvSpPr>
        <p:spPr bwMode="auto">
          <a:xfrm>
            <a:off x="228600" y="304800"/>
            <a:ext cx="8534400" cy="5790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300" dirty="0">
                <a:solidFill>
                  <a:schemeClr val="bg1"/>
                </a:solidFill>
                <a:latin typeface="Simplified Arabic" pitchFamily="18" charset="-78"/>
                <a:cs typeface="Simplified Arabic" pitchFamily="18" charset="-78"/>
              </a:rPr>
              <a:t>1-2 العديد من الهيئات المانحة لشهادات الحلال ينعدم عندها الإلتزام مع المستهلكين.</a:t>
            </a:r>
            <a:endParaRPr lang="en-US" sz="2300" dirty="0">
              <a:solidFill>
                <a:schemeClr val="bg1"/>
              </a:solidFill>
              <a:latin typeface="Simplified Arabic" pitchFamily="18" charset="-78"/>
              <a:cs typeface="Simplified Arabic" pitchFamily="18" charset="-78"/>
            </a:endParaRPr>
          </a:p>
        </p:txBody>
      </p:sp>
      <p:sp>
        <p:nvSpPr>
          <p:cNvPr id="13" name="Rectangle 11"/>
          <p:cNvSpPr>
            <a:spLocks noChangeArrowheads="1"/>
          </p:cNvSpPr>
          <p:nvPr/>
        </p:nvSpPr>
        <p:spPr bwMode="auto">
          <a:xfrm>
            <a:off x="228600" y="1219200"/>
            <a:ext cx="4800600" cy="1708160"/>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800" dirty="0">
                <a:latin typeface="Simplified Arabic" pitchFamily="18" charset="-78"/>
                <a:ea typeface="Calibri" pitchFamily="34" charset="0"/>
                <a:cs typeface="Simplified Arabic" pitchFamily="18" charset="-78"/>
              </a:rPr>
              <a:t>ويرجع ذلك إلى الجهل في المهارات المهنية لمتطلبات الحلال.</a:t>
            </a:r>
            <a:endParaRPr lang="en-US" sz="2800" dirty="0">
              <a:latin typeface="Simplified Arabic" pitchFamily="18" charset="-78"/>
              <a:ea typeface="Calibri" pitchFamily="34" charset="0"/>
              <a:cs typeface="Simplified Arabic" pitchFamily="18" charset="-78"/>
            </a:endParaRPr>
          </a:p>
        </p:txBody>
      </p:sp>
      <p:pic>
        <p:nvPicPr>
          <p:cNvPr id="16392" name="Picture 6" descr="http://staffingtalk.com/wp-content/uploads/2011/05/uncertainty-dice.jpg"/>
          <p:cNvPicPr>
            <a:picLocks noChangeAspect="1" noChangeArrowheads="1"/>
          </p:cNvPicPr>
          <p:nvPr/>
        </p:nvPicPr>
        <p:blipFill>
          <a:blip r:embed="rId2"/>
          <a:srcRect/>
          <a:stretch>
            <a:fillRect/>
          </a:stretch>
        </p:blipFill>
        <p:spPr bwMode="auto">
          <a:xfrm>
            <a:off x="5853113" y="3667125"/>
            <a:ext cx="2257425" cy="2028825"/>
          </a:xfrm>
          <a:prstGeom prst="rect">
            <a:avLst/>
          </a:prstGeom>
          <a:noFill/>
          <a:ln w="9525">
            <a:noFill/>
            <a:miter lim="800000"/>
            <a:headEnd/>
            <a:tailEnd/>
          </a:ln>
        </p:spPr>
      </p:pic>
      <p:pic>
        <p:nvPicPr>
          <p:cNvPr id="16393" name="Picture 12"/>
          <p:cNvPicPr>
            <a:picLocks noChangeAspect="1" noChangeArrowheads="1"/>
          </p:cNvPicPr>
          <p:nvPr/>
        </p:nvPicPr>
        <p:blipFill>
          <a:blip r:embed="rId3"/>
          <a:srcRect/>
          <a:stretch>
            <a:fillRect/>
          </a:stretch>
        </p:blipFill>
        <p:spPr bwMode="auto">
          <a:xfrm>
            <a:off x="5349875" y="1905000"/>
            <a:ext cx="3717925" cy="1819275"/>
          </a:xfrm>
          <a:prstGeom prst="rect">
            <a:avLst/>
          </a:prstGeom>
          <a:noFill/>
          <a:ln w="9525">
            <a:noFill/>
            <a:miter lim="800000"/>
            <a:headEnd/>
            <a:tailEnd/>
          </a:ln>
        </p:spPr>
      </p:pic>
      <p:sp>
        <p:nvSpPr>
          <p:cNvPr id="9" name="Rectangle 11"/>
          <p:cNvSpPr>
            <a:spLocks noChangeArrowheads="1"/>
          </p:cNvSpPr>
          <p:nvPr/>
        </p:nvSpPr>
        <p:spPr bwMode="auto">
          <a:xfrm>
            <a:off x="228600" y="3048000"/>
            <a:ext cx="4800600" cy="3539430"/>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800" dirty="0">
                <a:latin typeface="Simplified Arabic" pitchFamily="18" charset="-78"/>
                <a:ea typeface="Calibri" pitchFamily="34" charset="0"/>
                <a:cs typeface="Simplified Arabic" pitchFamily="18" charset="-78"/>
              </a:rPr>
              <a:t>ولهذا السبب تم استبعاد العديد من هذه الهيئات من الناحية العملية لتنفيذ واجبات خدمات الحلال من قبل خبراء في الحلال وذلك لأسباب دينية.</a:t>
            </a:r>
            <a:endParaRPr lang="en-US" sz="2800" dirty="0">
              <a:latin typeface="Simplified Arabic" pitchFamily="18" charset="-78"/>
              <a:ea typeface="Calibri" pitchFamily="34" charset="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11"/>
          <p:cNvSpPr>
            <a:spLocks noChangeArrowheads="1"/>
          </p:cNvSpPr>
          <p:nvPr/>
        </p:nvSpPr>
        <p:spPr bwMode="auto">
          <a:xfrm>
            <a:off x="228600" y="304800"/>
            <a:ext cx="8534400" cy="6424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600" dirty="0">
                <a:solidFill>
                  <a:schemeClr val="bg1"/>
                </a:solidFill>
                <a:latin typeface="Simplified Arabic" pitchFamily="18" charset="-78"/>
                <a:cs typeface="Simplified Arabic" pitchFamily="18" charset="-78"/>
              </a:rPr>
              <a:t>1-3 العديد من الهيئات المانحة لشهادات الحلال لديها ممارسات غير أخلاقية.</a:t>
            </a:r>
            <a:endParaRPr lang="en-US" sz="2600" dirty="0">
              <a:solidFill>
                <a:schemeClr val="bg1"/>
              </a:solidFill>
              <a:latin typeface="Simplified Arabic" pitchFamily="18" charset="-78"/>
              <a:cs typeface="Simplified Arabic" pitchFamily="18" charset="-78"/>
            </a:endParaRPr>
          </a:p>
        </p:txBody>
      </p:sp>
      <p:sp>
        <p:nvSpPr>
          <p:cNvPr id="11" name="Rectangle 11"/>
          <p:cNvSpPr>
            <a:spLocks noChangeArrowheads="1"/>
          </p:cNvSpPr>
          <p:nvPr/>
        </p:nvSpPr>
        <p:spPr bwMode="auto">
          <a:xfrm>
            <a:off x="76200" y="3581400"/>
            <a:ext cx="8915400" cy="319246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200000"/>
              </a:lnSpc>
              <a:spcBef>
                <a:spcPts val="600"/>
              </a:spcBef>
              <a:defRPr/>
            </a:pPr>
            <a:r>
              <a:rPr lang="ar-KW" sz="2600">
                <a:solidFill>
                  <a:srgbClr val="000000"/>
                </a:solidFill>
                <a:latin typeface="Simplified Arabic" pitchFamily="18" charset="-78"/>
                <a:ea typeface="Calibri" pitchFamily="34" charset="0"/>
                <a:cs typeface="Simplified Arabic" pitchFamily="18" charset="-78"/>
              </a:rPr>
              <a:t>وذلك بسبب الإغراءات المالية المعروضة لأداء خدمة الحلال والرفق بالحيوان مع أصحاب المسالخ أو المصانع المملوكة من قبل غير المسلمين، ففي كثير من الحالات، تجد الهيئات المانحة لشهادات الحلال أنفسها مضطرة لقبول قوانين غير الحلال، ويتم ذلك دون علم المستهلكين المسلمين.</a:t>
            </a:r>
            <a:endParaRPr lang="en-US" sz="2600">
              <a:solidFill>
                <a:srgbClr val="000000"/>
              </a:solidFill>
              <a:latin typeface="Simplified Arabic" pitchFamily="18" charset="-78"/>
              <a:ea typeface="Calibri" pitchFamily="34" charset="0"/>
              <a:cs typeface="Simplified Arabic" pitchFamily="18" charset="-78"/>
            </a:endParaRPr>
          </a:p>
        </p:txBody>
      </p:sp>
      <p:pic>
        <p:nvPicPr>
          <p:cNvPr id="17414" name="Picture 6" descr="http://fashionablygeek.com/wp-content/uploads/2009/02/lie-cheat-steal-necklace.jpg?cb5e28"/>
          <p:cNvPicPr>
            <a:picLocks noChangeAspect="1" noChangeArrowheads="1"/>
          </p:cNvPicPr>
          <p:nvPr/>
        </p:nvPicPr>
        <p:blipFill>
          <a:blip r:embed="rId2"/>
          <a:srcRect/>
          <a:stretch>
            <a:fillRect/>
          </a:stretch>
        </p:blipFill>
        <p:spPr bwMode="auto">
          <a:xfrm>
            <a:off x="6705600" y="1160463"/>
            <a:ext cx="2438400" cy="2317750"/>
          </a:xfrm>
          <a:prstGeom prst="rect">
            <a:avLst/>
          </a:prstGeom>
          <a:noFill/>
          <a:ln w="9525">
            <a:noFill/>
            <a:miter lim="800000"/>
            <a:headEnd/>
            <a:tailEnd/>
          </a:ln>
        </p:spPr>
      </p:pic>
      <p:pic>
        <p:nvPicPr>
          <p:cNvPr id="17415" name="Picture 12"/>
          <p:cNvPicPr>
            <a:picLocks noChangeAspect="1" noChangeArrowheads="1"/>
          </p:cNvPicPr>
          <p:nvPr/>
        </p:nvPicPr>
        <p:blipFill>
          <a:blip r:embed="rId3"/>
          <a:srcRect/>
          <a:stretch>
            <a:fillRect/>
          </a:stretch>
        </p:blipFill>
        <p:spPr bwMode="auto">
          <a:xfrm>
            <a:off x="0" y="1219200"/>
            <a:ext cx="4648200" cy="1301750"/>
          </a:xfrm>
          <a:prstGeom prst="rect">
            <a:avLst/>
          </a:prstGeom>
          <a:noFill/>
          <a:ln w="9525">
            <a:noFill/>
            <a:miter lim="800000"/>
            <a:headEnd/>
            <a:tailEnd/>
          </a:ln>
        </p:spPr>
      </p:pic>
      <p:pic>
        <p:nvPicPr>
          <p:cNvPr id="17416" name="Picture 13"/>
          <p:cNvPicPr>
            <a:picLocks noChangeAspect="1" noChangeArrowheads="1"/>
          </p:cNvPicPr>
          <p:nvPr/>
        </p:nvPicPr>
        <p:blipFill>
          <a:blip r:embed="rId4"/>
          <a:srcRect/>
          <a:stretch>
            <a:fillRect/>
          </a:stretch>
        </p:blipFill>
        <p:spPr bwMode="auto">
          <a:xfrm>
            <a:off x="2743200" y="2520950"/>
            <a:ext cx="1600200" cy="1098550"/>
          </a:xfrm>
          <a:prstGeom prst="rect">
            <a:avLst/>
          </a:prstGeom>
          <a:noFill/>
          <a:ln w="9525">
            <a:noFill/>
            <a:miter lim="800000"/>
            <a:headEnd/>
            <a:tailEnd/>
          </a:ln>
        </p:spPr>
      </p:pic>
      <p:pic>
        <p:nvPicPr>
          <p:cNvPr id="17417" name="Picture 14"/>
          <p:cNvPicPr>
            <a:picLocks noChangeAspect="1" noChangeArrowheads="1"/>
          </p:cNvPicPr>
          <p:nvPr/>
        </p:nvPicPr>
        <p:blipFill>
          <a:blip r:embed="rId5"/>
          <a:srcRect/>
          <a:stretch>
            <a:fillRect/>
          </a:stretch>
        </p:blipFill>
        <p:spPr bwMode="auto">
          <a:xfrm>
            <a:off x="4724400" y="137160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1"/>
          <p:cNvSpPr>
            <a:spLocks noChangeArrowheads="1"/>
          </p:cNvSpPr>
          <p:nvPr/>
        </p:nvSpPr>
        <p:spPr bwMode="auto">
          <a:xfrm>
            <a:off x="228600" y="381000"/>
            <a:ext cx="8534400" cy="4924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spcBef>
                <a:spcPct val="105000"/>
              </a:spcBef>
              <a:defRPr/>
            </a:pPr>
            <a:r>
              <a:rPr lang="ar-KW" sz="2600" dirty="0">
                <a:latin typeface="Simplified Arabic" pitchFamily="18" charset="-78"/>
                <a:cs typeface="Simplified Arabic" pitchFamily="18" charset="-78"/>
              </a:rPr>
              <a:t>1-4 لا تملك معظم </a:t>
            </a:r>
            <a:r>
              <a:rPr lang="ar-KW" sz="2600" dirty="0">
                <a:solidFill>
                  <a:schemeClr val="bg1"/>
                </a:solidFill>
                <a:latin typeface="Simplified Arabic" pitchFamily="18" charset="-78"/>
                <a:cs typeface="Simplified Arabic" pitchFamily="18" charset="-78"/>
              </a:rPr>
              <a:t>الهيئات المانحة لشهادات الحلال </a:t>
            </a:r>
            <a:r>
              <a:rPr lang="ar-KW" sz="2600" dirty="0">
                <a:latin typeface="Simplified Arabic" pitchFamily="18" charset="-78"/>
                <a:cs typeface="Simplified Arabic" pitchFamily="18" charset="-78"/>
              </a:rPr>
              <a:t>لجان علمية وشريعة.</a:t>
            </a:r>
            <a:endParaRPr lang="en-US" sz="2600" dirty="0">
              <a:latin typeface="Simplified Arabic" pitchFamily="18" charset="-78"/>
              <a:cs typeface="Simplified Arabic" pitchFamily="18" charset="-78"/>
            </a:endParaRPr>
          </a:p>
        </p:txBody>
      </p:sp>
      <p:pic>
        <p:nvPicPr>
          <p:cNvPr id="18437" name="Picture 12" descr="http://meds.queensu.ca/assets/committee.jpg"/>
          <p:cNvPicPr>
            <a:picLocks noChangeAspect="1" noChangeArrowheads="1"/>
          </p:cNvPicPr>
          <p:nvPr/>
        </p:nvPicPr>
        <p:blipFill>
          <a:blip r:embed="rId2"/>
          <a:srcRect/>
          <a:stretch>
            <a:fillRect/>
          </a:stretch>
        </p:blipFill>
        <p:spPr bwMode="auto">
          <a:xfrm>
            <a:off x="312738" y="1392238"/>
            <a:ext cx="1127125" cy="838200"/>
          </a:xfrm>
          <a:prstGeom prst="rect">
            <a:avLst/>
          </a:prstGeom>
          <a:solidFill>
            <a:schemeClr val="accent2"/>
          </a:solidFill>
          <a:ln w="9525">
            <a:noFill/>
            <a:miter lim="800000"/>
            <a:headEnd/>
            <a:tailEnd/>
          </a:ln>
        </p:spPr>
      </p:pic>
      <p:sp>
        <p:nvSpPr>
          <p:cNvPr id="8" name="Rectangle 11"/>
          <p:cNvSpPr>
            <a:spLocks noChangeArrowheads="1"/>
          </p:cNvSpPr>
          <p:nvPr/>
        </p:nvSpPr>
        <p:spPr bwMode="auto">
          <a:xfrm>
            <a:off x="171449" y="4648200"/>
            <a:ext cx="8743951" cy="1592744"/>
          </a:xfrm>
          <a:prstGeom prst="rect">
            <a:avLst/>
          </a:prstGeom>
          <a:solidFill>
            <a:srgbClr val="92D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600" dirty="0">
                <a:latin typeface="Simplified Arabic" pitchFamily="18" charset="-78"/>
                <a:ea typeface="Calibri" pitchFamily="34" charset="0"/>
                <a:cs typeface="Simplified Arabic" pitchFamily="18" charset="-78"/>
              </a:rPr>
              <a:t>2) تقديم إرشادات حول كيفية تحويل خطوط إنتاج الحرام إلى خطوط حلال، أي كيفية تطبيق التطهير المقبول على خطوط معينة.</a:t>
            </a:r>
            <a:endParaRPr lang="en-US" sz="2600" b="0" dirty="0">
              <a:latin typeface="Simplified Arabic" pitchFamily="18" charset="-78"/>
              <a:ea typeface="Calibri" pitchFamily="34" charset="0"/>
              <a:cs typeface="Simplified Arabic" pitchFamily="18" charset="-78"/>
            </a:endParaRPr>
          </a:p>
        </p:txBody>
      </p:sp>
      <p:sp>
        <p:nvSpPr>
          <p:cNvPr id="7" name="Rectangle 11"/>
          <p:cNvSpPr>
            <a:spLocks noChangeArrowheads="1"/>
          </p:cNvSpPr>
          <p:nvPr/>
        </p:nvSpPr>
        <p:spPr bwMode="auto">
          <a:xfrm>
            <a:off x="171449" y="1143000"/>
            <a:ext cx="8591551" cy="3193182"/>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600" dirty="0">
                <a:latin typeface="Simplified Arabic" pitchFamily="18" charset="-78"/>
                <a:ea typeface="Calibri" pitchFamily="34" charset="0"/>
                <a:cs typeface="Simplified Arabic" pitchFamily="18" charset="-78"/>
              </a:rPr>
              <a:t>واللجنتان ضروريتان للقيام بما يلي:</a:t>
            </a:r>
          </a:p>
          <a:p>
            <a:pPr algn="just" rtl="1">
              <a:lnSpc>
                <a:spcPct val="200000"/>
              </a:lnSpc>
              <a:defRPr/>
            </a:pPr>
            <a:r>
              <a:rPr lang="ar-KW" sz="2600" dirty="0">
                <a:latin typeface="Simplified Arabic" pitchFamily="18" charset="-78"/>
                <a:ea typeface="Calibri" pitchFamily="34" charset="0"/>
                <a:cs typeface="Simplified Arabic" pitchFamily="18" charset="-78"/>
              </a:rPr>
              <a:t>1) العمل جنبا إلى جنب للتحقيق في التكنولوجيات الجديدة، من أجل حل القضايا الناشئة المرتبطة ببعض التكنولوجيات، لفهم ما حدث فعلا أثناء المعالجة والطبيعة الحقيقية للمواد الخام، و</a:t>
            </a:r>
            <a:endParaRPr lang="en-US" sz="2600" dirty="0">
              <a:latin typeface="Simplified Arabic" pitchFamily="18" charset="-78"/>
              <a:ea typeface="Calibri" pitchFamily="34" charset="0"/>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228600" y="457200"/>
            <a:ext cx="85344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spcBef>
                <a:spcPct val="105000"/>
              </a:spcBef>
              <a:defRPr/>
            </a:pPr>
            <a:r>
              <a:rPr lang="ar-KW" sz="2800" dirty="0">
                <a:solidFill>
                  <a:schemeClr val="bg1"/>
                </a:solidFill>
                <a:latin typeface="Simplified Arabic" pitchFamily="18" charset="-78"/>
                <a:cs typeface="Simplified Arabic" pitchFamily="18" charset="-78"/>
              </a:rPr>
              <a:t>1-5 </a:t>
            </a:r>
            <a:r>
              <a:rPr lang="ar-KW" sz="2800" dirty="0">
                <a:latin typeface="Simplified Arabic" pitchFamily="18" charset="-78"/>
                <a:cs typeface="Simplified Arabic" pitchFamily="18" charset="-78"/>
              </a:rPr>
              <a:t>معظم </a:t>
            </a:r>
            <a:r>
              <a:rPr lang="ar-KW" sz="2800" dirty="0">
                <a:solidFill>
                  <a:schemeClr val="bg1"/>
                </a:solidFill>
                <a:latin typeface="Simplified Arabic" pitchFamily="18" charset="-78"/>
                <a:cs typeface="Simplified Arabic" pitchFamily="18" charset="-78"/>
              </a:rPr>
              <a:t>الهيئات المانحة لشهادات الحلال غير معترف بها دوليا.</a:t>
            </a:r>
            <a:endParaRPr lang="en-US" sz="2800" dirty="0">
              <a:solidFill>
                <a:schemeClr val="bg1"/>
              </a:solidFill>
              <a:latin typeface="Simplified Arabic" pitchFamily="18" charset="-78"/>
              <a:cs typeface="Simplified Arabic" pitchFamily="18" charset="-78"/>
            </a:endParaRPr>
          </a:p>
        </p:txBody>
      </p:sp>
      <p:pic>
        <p:nvPicPr>
          <p:cNvPr id="19461" name="Picture 2" descr="http://www.cimabvi.com/upfiles/Image/SplashScreens/2479108.jpg"/>
          <p:cNvPicPr>
            <a:picLocks noChangeAspect="1" noChangeArrowheads="1"/>
          </p:cNvPicPr>
          <p:nvPr/>
        </p:nvPicPr>
        <p:blipFill>
          <a:blip r:embed="rId2"/>
          <a:srcRect/>
          <a:stretch>
            <a:fillRect/>
          </a:stretch>
        </p:blipFill>
        <p:spPr bwMode="auto">
          <a:xfrm>
            <a:off x="-9525" y="1143000"/>
            <a:ext cx="9153525" cy="2581275"/>
          </a:xfrm>
          <a:prstGeom prst="rect">
            <a:avLst/>
          </a:prstGeom>
          <a:noFill/>
          <a:ln w="9525">
            <a:noFill/>
            <a:miter lim="800000"/>
            <a:headEnd/>
            <a:tailEnd/>
          </a:ln>
        </p:spPr>
      </p:pic>
      <p:sp>
        <p:nvSpPr>
          <p:cNvPr id="11" name="Rectangle 11"/>
          <p:cNvSpPr>
            <a:spLocks noChangeArrowheads="1"/>
          </p:cNvSpPr>
          <p:nvPr/>
        </p:nvSpPr>
        <p:spPr bwMode="auto">
          <a:xfrm>
            <a:off x="228600" y="3886200"/>
            <a:ext cx="8534400" cy="954107"/>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rtl="1" eaLnBrk="1" hangingPunct="1">
              <a:defRPr/>
            </a:pPr>
            <a:r>
              <a:rPr lang="ar-KW" sz="2800" smtClean="0">
                <a:latin typeface="Simplified Arabic" pitchFamily="18" charset="-78"/>
                <a:ea typeface="Calibri" pitchFamily="34" charset="0"/>
                <a:cs typeface="Simplified Arabic" pitchFamily="18" charset="-78"/>
              </a:rPr>
              <a:t>كم هي عدد الهيئات المانحة لشهادات الحلال معترف بها دوليا؟ القليل فقط</a:t>
            </a:r>
            <a:endParaRPr lang="en-US" sz="2800" smtClean="0">
              <a:latin typeface="Simplified Arabic" pitchFamily="18" charset="-78"/>
              <a:ea typeface="Calibri" pitchFamily="34" charset="0"/>
              <a:cs typeface="Simplified Arabic" pitchFamily="18" charset="-78"/>
            </a:endParaRPr>
          </a:p>
        </p:txBody>
      </p:sp>
      <p:pic>
        <p:nvPicPr>
          <p:cNvPr id="19465" name="Picture 11"/>
          <p:cNvPicPr>
            <a:picLocks noChangeAspect="1" noChangeArrowheads="1"/>
          </p:cNvPicPr>
          <p:nvPr/>
        </p:nvPicPr>
        <p:blipFill>
          <a:blip r:embed="rId3"/>
          <a:srcRect/>
          <a:stretch>
            <a:fillRect/>
          </a:stretch>
        </p:blipFill>
        <p:spPr bwMode="auto">
          <a:xfrm>
            <a:off x="76200" y="5324475"/>
            <a:ext cx="992188" cy="1152525"/>
          </a:xfrm>
          <a:prstGeom prst="rect">
            <a:avLst/>
          </a:prstGeom>
          <a:noFill/>
          <a:ln w="9525">
            <a:noFill/>
            <a:miter lim="800000"/>
            <a:headEnd/>
            <a:tailEnd/>
          </a:ln>
        </p:spPr>
      </p:pic>
      <p:pic>
        <p:nvPicPr>
          <p:cNvPr id="19466" name="Picture 13"/>
          <p:cNvPicPr>
            <a:picLocks noChangeAspect="1" noChangeArrowheads="1"/>
          </p:cNvPicPr>
          <p:nvPr/>
        </p:nvPicPr>
        <p:blipFill>
          <a:blip r:embed="rId4"/>
          <a:srcRect/>
          <a:stretch>
            <a:fillRect/>
          </a:stretch>
        </p:blipFill>
        <p:spPr bwMode="auto">
          <a:xfrm>
            <a:off x="1854200" y="5324475"/>
            <a:ext cx="1803400" cy="1143000"/>
          </a:xfrm>
          <a:prstGeom prst="rect">
            <a:avLst/>
          </a:prstGeom>
          <a:noFill/>
          <a:ln w="9525">
            <a:noFill/>
            <a:miter lim="800000"/>
            <a:headEnd/>
            <a:tailEnd/>
          </a:ln>
        </p:spPr>
      </p:pic>
      <p:pic>
        <p:nvPicPr>
          <p:cNvPr id="19467" name="Picture 14"/>
          <p:cNvPicPr>
            <a:picLocks noChangeAspect="1" noChangeArrowheads="1"/>
          </p:cNvPicPr>
          <p:nvPr/>
        </p:nvPicPr>
        <p:blipFill>
          <a:blip r:embed="rId5"/>
          <a:srcRect/>
          <a:stretch>
            <a:fillRect/>
          </a:stretch>
        </p:blipFill>
        <p:spPr bwMode="auto">
          <a:xfrm>
            <a:off x="3200400" y="5324475"/>
            <a:ext cx="1790700" cy="1093788"/>
          </a:xfrm>
          <a:prstGeom prst="rect">
            <a:avLst/>
          </a:prstGeom>
          <a:noFill/>
          <a:ln w="9525">
            <a:noFill/>
            <a:miter lim="800000"/>
            <a:headEnd/>
            <a:tailEnd/>
          </a:ln>
        </p:spPr>
      </p:pic>
      <p:pic>
        <p:nvPicPr>
          <p:cNvPr id="19468" name="Picture 15"/>
          <p:cNvPicPr>
            <a:picLocks noChangeAspect="1" noChangeArrowheads="1"/>
          </p:cNvPicPr>
          <p:nvPr/>
        </p:nvPicPr>
        <p:blipFill>
          <a:blip r:embed="rId6"/>
          <a:srcRect/>
          <a:stretch>
            <a:fillRect/>
          </a:stretch>
        </p:blipFill>
        <p:spPr bwMode="auto">
          <a:xfrm>
            <a:off x="4572000" y="5319713"/>
            <a:ext cx="1143000" cy="1071562"/>
          </a:xfrm>
          <a:prstGeom prst="rect">
            <a:avLst/>
          </a:prstGeom>
          <a:noFill/>
          <a:ln w="9525">
            <a:noFill/>
            <a:miter lim="800000"/>
            <a:headEnd/>
            <a:tailEnd/>
          </a:ln>
        </p:spPr>
      </p:pic>
      <p:pic>
        <p:nvPicPr>
          <p:cNvPr id="19469" name="Picture 16"/>
          <p:cNvPicPr>
            <a:picLocks noChangeAspect="1" noChangeArrowheads="1"/>
          </p:cNvPicPr>
          <p:nvPr/>
        </p:nvPicPr>
        <p:blipFill>
          <a:blip r:embed="rId7"/>
          <a:srcRect/>
          <a:stretch>
            <a:fillRect/>
          </a:stretch>
        </p:blipFill>
        <p:spPr bwMode="auto">
          <a:xfrm>
            <a:off x="5791200" y="5343525"/>
            <a:ext cx="747713" cy="1047750"/>
          </a:xfrm>
          <a:prstGeom prst="rect">
            <a:avLst/>
          </a:prstGeom>
          <a:noFill/>
          <a:ln w="9525">
            <a:noFill/>
            <a:miter lim="800000"/>
            <a:headEnd/>
            <a:tailEnd/>
          </a:ln>
        </p:spPr>
      </p:pic>
      <p:pic>
        <p:nvPicPr>
          <p:cNvPr id="19470" name="Picture 12"/>
          <p:cNvPicPr>
            <a:picLocks noChangeAspect="1" noChangeArrowheads="1"/>
          </p:cNvPicPr>
          <p:nvPr/>
        </p:nvPicPr>
        <p:blipFill>
          <a:blip r:embed="rId8"/>
          <a:srcRect/>
          <a:stretch>
            <a:fillRect/>
          </a:stretch>
        </p:blipFill>
        <p:spPr bwMode="auto">
          <a:xfrm>
            <a:off x="1066800" y="5248275"/>
            <a:ext cx="1219200" cy="1219200"/>
          </a:xfrm>
          <a:prstGeom prst="rect">
            <a:avLst/>
          </a:prstGeom>
          <a:noFill/>
          <a:ln w="9525">
            <a:noFill/>
            <a:miter lim="800000"/>
            <a:headEnd/>
            <a:tailEnd/>
          </a:ln>
        </p:spPr>
      </p:pic>
      <p:pic>
        <p:nvPicPr>
          <p:cNvPr id="19471" name="Picture 18"/>
          <p:cNvPicPr>
            <a:picLocks noChangeAspect="1" noChangeArrowheads="1"/>
          </p:cNvPicPr>
          <p:nvPr/>
        </p:nvPicPr>
        <p:blipFill>
          <a:blip r:embed="rId9"/>
          <a:srcRect/>
          <a:stretch>
            <a:fillRect/>
          </a:stretch>
        </p:blipFill>
        <p:spPr bwMode="auto">
          <a:xfrm>
            <a:off x="7924800" y="5324475"/>
            <a:ext cx="1219200" cy="1108075"/>
          </a:xfrm>
          <a:prstGeom prst="rect">
            <a:avLst/>
          </a:prstGeom>
          <a:noFill/>
          <a:ln w="9525">
            <a:noFill/>
            <a:miter lim="800000"/>
            <a:headEnd/>
            <a:tailEnd/>
          </a:ln>
        </p:spPr>
      </p:pic>
      <p:pic>
        <p:nvPicPr>
          <p:cNvPr id="19472" name="Picture 3" descr="logo baru"/>
          <p:cNvPicPr>
            <a:picLocks noGrp="1" noChangeAspect="1" noChangeArrowheads="1"/>
          </p:cNvPicPr>
          <p:nvPr>
            <p:ph idx="1"/>
          </p:nvPr>
        </p:nvPicPr>
        <p:blipFill>
          <a:blip r:embed="rId10"/>
          <a:srcRect/>
          <a:stretch>
            <a:fillRect/>
          </a:stretch>
        </p:blipFill>
        <p:spPr>
          <a:xfrm>
            <a:off x="6705600" y="5370513"/>
            <a:ext cx="1108075" cy="1020762"/>
          </a:xfrm>
        </p:spPr>
      </p:pic>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04800" y="304800"/>
            <a:ext cx="85344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spcBef>
                <a:spcPct val="105000"/>
              </a:spcBef>
              <a:defRPr/>
            </a:pPr>
            <a:r>
              <a:rPr lang="ar-KW" sz="2800" dirty="0">
                <a:solidFill>
                  <a:schemeClr val="bg1"/>
                </a:solidFill>
                <a:latin typeface="Simplified Arabic" pitchFamily="18" charset="-78"/>
                <a:cs typeface="Simplified Arabic" pitchFamily="18" charset="-78"/>
              </a:rPr>
              <a:t>1-6 ليس لدى معظم الهيئات المانحة لشهادات الحلال عقود دولية.</a:t>
            </a:r>
            <a:endParaRPr lang="en-US" sz="2800" dirty="0">
              <a:solidFill>
                <a:schemeClr val="bg1"/>
              </a:solidFill>
              <a:latin typeface="Simplified Arabic" pitchFamily="18" charset="-78"/>
              <a:cs typeface="Simplified Arabic" pitchFamily="18" charset="-78"/>
            </a:endParaRPr>
          </a:p>
        </p:txBody>
      </p:sp>
      <p:pic>
        <p:nvPicPr>
          <p:cNvPr id="20485" name="Picture 2" descr="http://img.ehowcdn.com/article-new/ehow/images/a06/j2/9u/choice-law-international-contracts-800x800.jpg"/>
          <p:cNvPicPr>
            <a:picLocks noChangeAspect="1" noChangeArrowheads="1"/>
          </p:cNvPicPr>
          <p:nvPr/>
        </p:nvPicPr>
        <p:blipFill>
          <a:blip r:embed="rId2"/>
          <a:srcRect/>
          <a:stretch>
            <a:fillRect/>
          </a:stretch>
        </p:blipFill>
        <p:spPr bwMode="auto">
          <a:xfrm>
            <a:off x="2590800" y="1066800"/>
            <a:ext cx="3810000" cy="2857500"/>
          </a:xfrm>
          <a:prstGeom prst="rect">
            <a:avLst/>
          </a:prstGeom>
          <a:noFill/>
          <a:ln w="9525">
            <a:noFill/>
            <a:miter lim="800000"/>
            <a:headEnd/>
            <a:tailEnd/>
          </a:ln>
        </p:spPr>
      </p:pic>
      <p:sp>
        <p:nvSpPr>
          <p:cNvPr id="8" name="Rectangle 11"/>
          <p:cNvSpPr>
            <a:spLocks noChangeArrowheads="1"/>
          </p:cNvSpPr>
          <p:nvPr/>
        </p:nvSpPr>
        <p:spPr bwMode="auto">
          <a:xfrm>
            <a:off x="228600" y="3962400"/>
            <a:ext cx="8534400" cy="461665"/>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rtl="1" eaLnBrk="1" hangingPunct="1">
              <a:defRPr/>
            </a:pPr>
            <a:r>
              <a:rPr lang="ar-KW" sz="2400" smtClean="0">
                <a:latin typeface="Simplified Arabic" pitchFamily="18" charset="-78"/>
                <a:ea typeface="Calibri" pitchFamily="34" charset="0"/>
                <a:cs typeface="Simplified Arabic" pitchFamily="18" charset="-78"/>
              </a:rPr>
              <a:t>كم هي عدد العقود دولية والتي تحضى بها أي هيئة مانحة لشهادات الحلال؟ يندر</a:t>
            </a:r>
            <a:endParaRPr lang="en-US" sz="2400" smtClean="0">
              <a:latin typeface="Simplified Arabic" pitchFamily="18" charset="-78"/>
              <a:ea typeface="Calibri" pitchFamily="34" charset="0"/>
              <a:cs typeface="Simplified Arabic" pitchFamily="18" charset="-78"/>
            </a:endParaRPr>
          </a:p>
        </p:txBody>
      </p:sp>
      <p:pic>
        <p:nvPicPr>
          <p:cNvPr id="20489" name="Picture 11"/>
          <p:cNvPicPr>
            <a:picLocks noChangeAspect="1" noChangeArrowheads="1"/>
          </p:cNvPicPr>
          <p:nvPr/>
        </p:nvPicPr>
        <p:blipFill>
          <a:blip r:embed="rId3"/>
          <a:srcRect/>
          <a:stretch>
            <a:fillRect/>
          </a:stretch>
        </p:blipFill>
        <p:spPr bwMode="auto">
          <a:xfrm>
            <a:off x="76200" y="4724400"/>
            <a:ext cx="992188" cy="1152525"/>
          </a:xfrm>
          <a:prstGeom prst="rect">
            <a:avLst/>
          </a:prstGeom>
          <a:noFill/>
          <a:ln w="9525">
            <a:noFill/>
            <a:miter lim="800000"/>
            <a:headEnd/>
            <a:tailEnd/>
          </a:ln>
        </p:spPr>
      </p:pic>
      <p:pic>
        <p:nvPicPr>
          <p:cNvPr id="20490" name="Picture 13"/>
          <p:cNvPicPr>
            <a:picLocks noChangeAspect="1" noChangeArrowheads="1"/>
          </p:cNvPicPr>
          <p:nvPr/>
        </p:nvPicPr>
        <p:blipFill>
          <a:blip r:embed="rId4"/>
          <a:srcRect/>
          <a:stretch>
            <a:fillRect/>
          </a:stretch>
        </p:blipFill>
        <p:spPr bwMode="auto">
          <a:xfrm>
            <a:off x="1854200" y="4724400"/>
            <a:ext cx="1803400" cy="1143000"/>
          </a:xfrm>
          <a:prstGeom prst="rect">
            <a:avLst/>
          </a:prstGeom>
          <a:noFill/>
          <a:ln w="9525">
            <a:noFill/>
            <a:miter lim="800000"/>
            <a:headEnd/>
            <a:tailEnd/>
          </a:ln>
        </p:spPr>
      </p:pic>
      <p:pic>
        <p:nvPicPr>
          <p:cNvPr id="20491" name="Picture 14"/>
          <p:cNvPicPr>
            <a:picLocks noChangeAspect="1" noChangeArrowheads="1"/>
          </p:cNvPicPr>
          <p:nvPr/>
        </p:nvPicPr>
        <p:blipFill>
          <a:blip r:embed="rId5"/>
          <a:srcRect/>
          <a:stretch>
            <a:fillRect/>
          </a:stretch>
        </p:blipFill>
        <p:spPr bwMode="auto">
          <a:xfrm>
            <a:off x="3200400" y="4724400"/>
            <a:ext cx="1790700" cy="1093788"/>
          </a:xfrm>
          <a:prstGeom prst="rect">
            <a:avLst/>
          </a:prstGeom>
          <a:noFill/>
          <a:ln w="9525">
            <a:noFill/>
            <a:miter lim="800000"/>
            <a:headEnd/>
            <a:tailEnd/>
          </a:ln>
        </p:spPr>
      </p:pic>
      <p:pic>
        <p:nvPicPr>
          <p:cNvPr id="20492" name="Picture 15"/>
          <p:cNvPicPr>
            <a:picLocks noChangeAspect="1" noChangeArrowheads="1"/>
          </p:cNvPicPr>
          <p:nvPr/>
        </p:nvPicPr>
        <p:blipFill>
          <a:blip r:embed="rId6"/>
          <a:srcRect/>
          <a:stretch>
            <a:fillRect/>
          </a:stretch>
        </p:blipFill>
        <p:spPr bwMode="auto">
          <a:xfrm>
            <a:off x="4572000" y="4719638"/>
            <a:ext cx="1143000" cy="1071562"/>
          </a:xfrm>
          <a:prstGeom prst="rect">
            <a:avLst/>
          </a:prstGeom>
          <a:noFill/>
          <a:ln w="9525">
            <a:noFill/>
            <a:miter lim="800000"/>
            <a:headEnd/>
            <a:tailEnd/>
          </a:ln>
        </p:spPr>
      </p:pic>
      <p:pic>
        <p:nvPicPr>
          <p:cNvPr id="20493" name="Picture 16"/>
          <p:cNvPicPr>
            <a:picLocks noChangeAspect="1" noChangeArrowheads="1"/>
          </p:cNvPicPr>
          <p:nvPr/>
        </p:nvPicPr>
        <p:blipFill>
          <a:blip r:embed="rId7"/>
          <a:srcRect/>
          <a:stretch>
            <a:fillRect/>
          </a:stretch>
        </p:blipFill>
        <p:spPr bwMode="auto">
          <a:xfrm>
            <a:off x="5791200" y="4743450"/>
            <a:ext cx="747713" cy="1047750"/>
          </a:xfrm>
          <a:prstGeom prst="rect">
            <a:avLst/>
          </a:prstGeom>
          <a:noFill/>
          <a:ln w="9525">
            <a:noFill/>
            <a:miter lim="800000"/>
            <a:headEnd/>
            <a:tailEnd/>
          </a:ln>
        </p:spPr>
      </p:pic>
      <p:pic>
        <p:nvPicPr>
          <p:cNvPr id="20494" name="Picture 12"/>
          <p:cNvPicPr>
            <a:picLocks noChangeAspect="1" noChangeArrowheads="1"/>
          </p:cNvPicPr>
          <p:nvPr/>
        </p:nvPicPr>
        <p:blipFill>
          <a:blip r:embed="rId8"/>
          <a:srcRect/>
          <a:stretch>
            <a:fillRect/>
          </a:stretch>
        </p:blipFill>
        <p:spPr bwMode="auto">
          <a:xfrm>
            <a:off x="1066800" y="4648200"/>
            <a:ext cx="1219200" cy="1219200"/>
          </a:xfrm>
          <a:prstGeom prst="rect">
            <a:avLst/>
          </a:prstGeom>
          <a:noFill/>
          <a:ln w="9525">
            <a:noFill/>
            <a:miter lim="800000"/>
            <a:headEnd/>
            <a:tailEnd/>
          </a:ln>
        </p:spPr>
      </p:pic>
      <p:pic>
        <p:nvPicPr>
          <p:cNvPr id="20495" name="Picture 18"/>
          <p:cNvPicPr>
            <a:picLocks noChangeAspect="1" noChangeArrowheads="1"/>
          </p:cNvPicPr>
          <p:nvPr/>
        </p:nvPicPr>
        <p:blipFill>
          <a:blip r:embed="rId9"/>
          <a:srcRect/>
          <a:stretch>
            <a:fillRect/>
          </a:stretch>
        </p:blipFill>
        <p:spPr bwMode="auto">
          <a:xfrm>
            <a:off x="7924800" y="4724400"/>
            <a:ext cx="1219200" cy="1108075"/>
          </a:xfrm>
          <a:prstGeom prst="rect">
            <a:avLst/>
          </a:prstGeom>
          <a:noFill/>
          <a:ln w="9525">
            <a:noFill/>
            <a:miter lim="800000"/>
            <a:headEnd/>
            <a:tailEnd/>
          </a:ln>
        </p:spPr>
      </p:pic>
      <p:pic>
        <p:nvPicPr>
          <p:cNvPr id="20496" name="Picture 3" descr="logo baru"/>
          <p:cNvPicPr>
            <a:picLocks noChangeAspect="1" noChangeArrowheads="1"/>
          </p:cNvPicPr>
          <p:nvPr/>
        </p:nvPicPr>
        <p:blipFill>
          <a:blip r:embed="rId10"/>
          <a:srcRect/>
          <a:stretch>
            <a:fillRect/>
          </a:stretch>
        </p:blipFill>
        <p:spPr bwMode="auto">
          <a:xfrm>
            <a:off x="6705600" y="4770438"/>
            <a:ext cx="1108075" cy="1020762"/>
          </a:xfrm>
          <a:prstGeom prst="rect">
            <a:avLst/>
          </a:prstGeom>
          <a:noFill/>
          <a:ln w="9525">
            <a:noFill/>
            <a:miter lim="800000"/>
            <a:headEnd/>
            <a:tailEnd/>
          </a:ln>
        </p:spPr>
      </p:pic>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228600" y="304800"/>
            <a:ext cx="8534400" cy="133113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800" dirty="0">
                <a:solidFill>
                  <a:schemeClr val="bg1"/>
                </a:solidFill>
                <a:latin typeface="Simplified Arabic" pitchFamily="18" charset="-78"/>
                <a:cs typeface="Simplified Arabic" pitchFamily="18" charset="-78"/>
              </a:rPr>
              <a:t>1-7 بعض الهيئات المانحة لشهادات الحلال ليس لديها معيار حلال خاص بها، على سبيل المثال. متطلبات ذبح مكتوبة.</a:t>
            </a:r>
            <a:endParaRPr lang="en-US" sz="2800" dirty="0">
              <a:solidFill>
                <a:schemeClr val="bg1"/>
              </a:solidFill>
              <a:latin typeface="Simplified Arabic" pitchFamily="18" charset="-78"/>
              <a:cs typeface="Simplified Arabic" pitchFamily="18" charset="-78"/>
            </a:endParaRPr>
          </a:p>
        </p:txBody>
      </p:sp>
      <p:pic>
        <p:nvPicPr>
          <p:cNvPr id="21509" name="Picture 11" descr="http://www.cs.ox.ac.uk/images/research/se.jpg"/>
          <p:cNvPicPr>
            <a:picLocks noChangeAspect="1" noChangeArrowheads="1"/>
          </p:cNvPicPr>
          <p:nvPr/>
        </p:nvPicPr>
        <p:blipFill>
          <a:blip r:embed="rId2"/>
          <a:srcRect/>
          <a:stretch>
            <a:fillRect/>
          </a:stretch>
        </p:blipFill>
        <p:spPr bwMode="auto">
          <a:xfrm>
            <a:off x="4902200" y="2286000"/>
            <a:ext cx="4048125" cy="2686050"/>
          </a:xfrm>
          <a:prstGeom prst="rect">
            <a:avLst/>
          </a:prstGeom>
          <a:noFill/>
          <a:ln w="9525">
            <a:noFill/>
            <a:miter lim="800000"/>
            <a:headEnd/>
            <a:tailEnd/>
          </a:ln>
        </p:spPr>
      </p:pic>
      <p:pic>
        <p:nvPicPr>
          <p:cNvPr id="21510" name="Picture 13" descr="http://www.poultryhouse.org.cn/images/Poultry%20Slaughtering.jpg"/>
          <p:cNvPicPr>
            <a:picLocks noChangeAspect="1" noChangeArrowheads="1"/>
          </p:cNvPicPr>
          <p:nvPr/>
        </p:nvPicPr>
        <p:blipFill>
          <a:blip r:embed="rId3"/>
          <a:srcRect/>
          <a:stretch>
            <a:fillRect/>
          </a:stretch>
        </p:blipFill>
        <p:spPr bwMode="auto">
          <a:xfrm>
            <a:off x="228600" y="2286000"/>
            <a:ext cx="4673600" cy="35052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http://4.bp.blogspot.com/_oejkmVXrkYA/SbzR_WkoqlI/AAAAAAAAACw/ZBC4SpBxKRA/s1600-R/bism.gif"/>
          <p:cNvPicPr>
            <a:picLocks noChangeAspect="1"/>
          </p:cNvPicPr>
          <p:nvPr/>
        </p:nvPicPr>
        <p:blipFill>
          <a:blip r:embed="rId2"/>
          <a:srcRect/>
          <a:stretch>
            <a:fillRect/>
          </a:stretch>
        </p:blipFill>
        <p:spPr bwMode="auto">
          <a:xfrm>
            <a:off x="4038600" y="1085856"/>
            <a:ext cx="914400" cy="1217613"/>
          </a:xfrm>
          <a:prstGeom prst="rect">
            <a:avLst/>
          </a:prstGeom>
          <a:noFill/>
          <a:ln w="9525">
            <a:noFill/>
            <a:miter lim="800000"/>
            <a:headEnd/>
            <a:tailEnd/>
          </a:ln>
        </p:spPr>
      </p:pic>
      <p:sp>
        <p:nvSpPr>
          <p:cNvPr id="7" name="Title 1"/>
          <p:cNvSpPr txBox="1">
            <a:spLocks/>
          </p:cNvSpPr>
          <p:nvPr/>
        </p:nvSpPr>
        <p:spPr bwMode="auto">
          <a:xfrm>
            <a:off x="685800" y="2738446"/>
            <a:ext cx="7772400" cy="1905000"/>
          </a:xfrm>
          <a:prstGeom prst="rect">
            <a:avLst/>
          </a:prstGeom>
          <a:solidFill>
            <a:srgbClr val="00B050"/>
          </a:solidFill>
          <a:ln w="9525">
            <a:noFill/>
            <a:miter lim="800000"/>
            <a:headEnd/>
            <a:tailEnd/>
          </a:ln>
        </p:spPr>
        <p:txBody>
          <a:bodyPr/>
          <a:lstStyle/>
          <a:p>
            <a:pPr algn="ctr" rtl="1" eaLnBrk="0" hangingPunct="0">
              <a:lnSpc>
                <a:spcPct val="150000"/>
              </a:lnSpc>
            </a:pPr>
            <a:r>
              <a:rPr lang="ar-KW" sz="3000" dirty="0">
                <a:solidFill>
                  <a:schemeClr val="bg1"/>
                </a:solidFill>
                <a:latin typeface="Simplified Arabic" pitchFamily="18" charset="-78"/>
                <a:ea typeface="MS PGothic" pitchFamily="34" charset="-128"/>
                <a:cs typeface="Simplified Arabic" pitchFamily="18" charset="-78"/>
              </a:rPr>
              <a:t>الأخطاء الشائعة التي تمارسها هيئات التصديق على الحلال</a:t>
            </a:r>
            <a:endParaRPr lang="en-US" sz="3000" dirty="0">
              <a:solidFill>
                <a:schemeClr val="bg1"/>
              </a:solidFill>
              <a:latin typeface="Simplified Arabic" pitchFamily="18" charset="-78"/>
              <a:ea typeface="MS PGothic" pitchFamily="34" charset="-128"/>
              <a:cs typeface="Simplified Arabic" pitchFamily="18" charset="-78"/>
            </a:endParaRPr>
          </a:p>
          <a:p>
            <a:pPr algn="ctr" rtl="1">
              <a:lnSpc>
                <a:spcPct val="150000"/>
              </a:lnSpc>
            </a:pPr>
            <a:r>
              <a:rPr lang="ar-KW" sz="2800" dirty="0">
                <a:solidFill>
                  <a:schemeClr val="bg1"/>
                </a:solidFill>
                <a:latin typeface="Simplified Arabic" pitchFamily="18" charset="-78"/>
                <a:ea typeface="MS PGothic" pitchFamily="34" charset="-128"/>
                <a:cs typeface="Simplified Arabic" pitchFamily="18" charset="-78"/>
              </a:rPr>
              <a:t>ما مدى أهمية الحلال بالنسبة لك؟</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80">
                                          <p:stCondLst>
                                            <p:cond delay="0"/>
                                          </p:stCondLst>
                                        </p:cTn>
                                        <p:tgtEl>
                                          <p:spTgt spid="7">
                                            <p:txEl>
                                              <p:pRg st="1" end="1"/>
                                            </p:txEl>
                                          </p:spTgt>
                                        </p:tgtEl>
                                      </p:cBhvr>
                                    </p:animEffect>
                                    <p:anim calcmode="lin" valueType="num">
                                      <p:cBhvr>
                                        <p:cTn id="8"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1" end="1"/>
                                            </p:txEl>
                                          </p:spTgt>
                                        </p:tgtEl>
                                      </p:cBhvr>
                                      <p:to x="100000" y="60000"/>
                                    </p:animScale>
                                    <p:animScale>
                                      <p:cBhvr>
                                        <p:cTn id="14" dur="166" decel="50000">
                                          <p:stCondLst>
                                            <p:cond delay="676"/>
                                          </p:stCondLst>
                                        </p:cTn>
                                        <p:tgtEl>
                                          <p:spTgt spid="7">
                                            <p:txEl>
                                              <p:pRg st="1" end="1"/>
                                            </p:txEl>
                                          </p:spTgt>
                                        </p:tgtEl>
                                      </p:cBhvr>
                                      <p:to x="100000" y="100000"/>
                                    </p:animScale>
                                    <p:animScale>
                                      <p:cBhvr>
                                        <p:cTn id="15" dur="26">
                                          <p:stCondLst>
                                            <p:cond delay="1312"/>
                                          </p:stCondLst>
                                        </p:cTn>
                                        <p:tgtEl>
                                          <p:spTgt spid="7">
                                            <p:txEl>
                                              <p:pRg st="1" end="1"/>
                                            </p:txEl>
                                          </p:spTgt>
                                        </p:tgtEl>
                                      </p:cBhvr>
                                      <p:to x="100000" y="80000"/>
                                    </p:animScale>
                                    <p:animScale>
                                      <p:cBhvr>
                                        <p:cTn id="16" dur="166" decel="50000">
                                          <p:stCondLst>
                                            <p:cond delay="1338"/>
                                          </p:stCondLst>
                                        </p:cTn>
                                        <p:tgtEl>
                                          <p:spTgt spid="7">
                                            <p:txEl>
                                              <p:pRg st="1" end="1"/>
                                            </p:txEl>
                                          </p:spTgt>
                                        </p:tgtEl>
                                      </p:cBhvr>
                                      <p:to x="100000" y="100000"/>
                                    </p:animScale>
                                    <p:animScale>
                                      <p:cBhvr>
                                        <p:cTn id="17" dur="26">
                                          <p:stCondLst>
                                            <p:cond delay="1642"/>
                                          </p:stCondLst>
                                        </p:cTn>
                                        <p:tgtEl>
                                          <p:spTgt spid="7">
                                            <p:txEl>
                                              <p:pRg st="1" end="1"/>
                                            </p:txEl>
                                          </p:spTgt>
                                        </p:tgtEl>
                                      </p:cBhvr>
                                      <p:to x="100000" y="90000"/>
                                    </p:animScale>
                                    <p:animScale>
                                      <p:cBhvr>
                                        <p:cTn id="18" dur="166" decel="50000">
                                          <p:stCondLst>
                                            <p:cond delay="1668"/>
                                          </p:stCondLst>
                                        </p:cTn>
                                        <p:tgtEl>
                                          <p:spTgt spid="7">
                                            <p:txEl>
                                              <p:pRg st="1" end="1"/>
                                            </p:txEl>
                                          </p:spTgt>
                                        </p:tgtEl>
                                      </p:cBhvr>
                                      <p:to x="100000" y="100000"/>
                                    </p:animScale>
                                    <p:animScale>
                                      <p:cBhvr>
                                        <p:cTn id="19" dur="26">
                                          <p:stCondLst>
                                            <p:cond delay="1808"/>
                                          </p:stCondLst>
                                        </p:cTn>
                                        <p:tgtEl>
                                          <p:spTgt spid="7">
                                            <p:txEl>
                                              <p:pRg st="1" end="1"/>
                                            </p:txEl>
                                          </p:spTgt>
                                        </p:tgtEl>
                                      </p:cBhvr>
                                      <p:to x="100000" y="95000"/>
                                    </p:animScale>
                                    <p:animScale>
                                      <p:cBhvr>
                                        <p:cTn id="20"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ChangeArrowheads="1"/>
          </p:cNvSpPr>
          <p:nvPr/>
        </p:nvSpPr>
        <p:spPr bwMode="auto">
          <a:xfrm>
            <a:off x="228600" y="228600"/>
            <a:ext cx="8534400" cy="141961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000" dirty="0">
                <a:solidFill>
                  <a:schemeClr val="bg1"/>
                </a:solidFill>
                <a:latin typeface="Simplified Arabic" pitchFamily="18" charset="-78"/>
                <a:cs typeface="Simplified Arabic" pitchFamily="18" charset="-78"/>
              </a:rPr>
              <a:t>1-8 العديد من هيئات التصديق على اللحوم الحلال تجهل متطلبات حلال المواد الغذائية المصنعة.</a:t>
            </a:r>
            <a:endParaRPr lang="en-US" sz="3000" dirty="0">
              <a:solidFill>
                <a:schemeClr val="bg1"/>
              </a:solidFill>
              <a:latin typeface="Simplified Arabic" pitchFamily="18" charset="-78"/>
              <a:cs typeface="Simplified Arabic" pitchFamily="18" charset="-78"/>
            </a:endParaRPr>
          </a:p>
        </p:txBody>
      </p:sp>
      <p:pic>
        <p:nvPicPr>
          <p:cNvPr id="22533" name="Picture 12" descr="http://www.longislanddeli.com/gallery/slides/Hot%20Meals%20Daily.jpg"/>
          <p:cNvPicPr>
            <a:picLocks noChangeAspect="1" noChangeArrowheads="1"/>
          </p:cNvPicPr>
          <p:nvPr/>
        </p:nvPicPr>
        <p:blipFill>
          <a:blip r:embed="rId2"/>
          <a:srcRect/>
          <a:stretch>
            <a:fillRect/>
          </a:stretch>
        </p:blipFill>
        <p:spPr bwMode="auto">
          <a:xfrm>
            <a:off x="190500" y="1981200"/>
            <a:ext cx="4305300" cy="2971800"/>
          </a:xfrm>
          <a:prstGeom prst="rect">
            <a:avLst/>
          </a:prstGeom>
          <a:noFill/>
          <a:ln w="9525">
            <a:noFill/>
            <a:miter lim="800000"/>
            <a:headEnd/>
            <a:tailEnd/>
          </a:ln>
        </p:spPr>
      </p:pic>
      <p:pic>
        <p:nvPicPr>
          <p:cNvPr id="22534" name="Picture 9"/>
          <p:cNvPicPr>
            <a:picLocks noChangeAspect="1" noChangeArrowheads="1"/>
          </p:cNvPicPr>
          <p:nvPr/>
        </p:nvPicPr>
        <p:blipFill>
          <a:blip r:embed="rId3"/>
          <a:srcRect/>
          <a:stretch>
            <a:fillRect/>
          </a:stretch>
        </p:blipFill>
        <p:spPr bwMode="auto">
          <a:xfrm>
            <a:off x="0" y="5029200"/>
            <a:ext cx="1560513" cy="1581150"/>
          </a:xfrm>
          <a:prstGeom prst="rect">
            <a:avLst/>
          </a:prstGeom>
          <a:noFill/>
          <a:ln w="9525">
            <a:noFill/>
            <a:miter lim="800000"/>
            <a:headEnd/>
            <a:tailEnd/>
          </a:ln>
        </p:spPr>
      </p:pic>
      <p:sp>
        <p:nvSpPr>
          <p:cNvPr id="6" name="Rectangle 11"/>
          <p:cNvSpPr>
            <a:spLocks noChangeArrowheads="1"/>
          </p:cNvSpPr>
          <p:nvPr/>
        </p:nvSpPr>
        <p:spPr bwMode="auto">
          <a:xfrm>
            <a:off x="4638674" y="2012752"/>
            <a:ext cx="4352925" cy="4547399"/>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rtl="1" eaLnBrk="1" hangingPunct="1">
              <a:lnSpc>
                <a:spcPct val="175000"/>
              </a:lnSpc>
              <a:spcBef>
                <a:spcPts val="600"/>
              </a:spcBef>
              <a:defRPr/>
            </a:pPr>
            <a:r>
              <a:rPr lang="ar-KW" sz="2400" smtClean="0">
                <a:latin typeface="Simplified Arabic" pitchFamily="18" charset="-78"/>
                <a:ea typeface="Calibri" pitchFamily="34" charset="0"/>
                <a:cs typeface="Simplified Arabic" pitchFamily="18" charset="-78"/>
              </a:rPr>
              <a:t>في الغرب، فإن الهيئات المانحة لشهادات الحلال والتي تشهد على المطاعم التي تبيع وجبات تحتوي على لحوم حلال خاصة بها لا تولي اهتماما لمكونات غذائية أخرى تحتوي عليها هذه الوجبات (على سبيل المثال الجبن في البرغر، والخبز، والصلصات وغيرها).</a:t>
            </a:r>
            <a:endParaRPr lang="en-US" sz="2400" smtClean="0">
              <a:latin typeface="Simplified Arabic" pitchFamily="18" charset="-78"/>
              <a:ea typeface="Calibri" pitchFamily="34" charset="0"/>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228600" y="304800"/>
            <a:ext cx="8534400" cy="6424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600" dirty="0">
                <a:solidFill>
                  <a:schemeClr val="bg1"/>
                </a:solidFill>
                <a:latin typeface="Simplified Arabic" pitchFamily="18" charset="-78"/>
                <a:cs typeface="Simplified Arabic" pitchFamily="18" charset="-78"/>
              </a:rPr>
              <a:t>1-9 لا تخضع أنشطة هيئات التصديق على الحلال من قبل أي قوانين حلال.</a:t>
            </a:r>
            <a:endParaRPr lang="en-US" sz="2600" dirty="0">
              <a:solidFill>
                <a:schemeClr val="bg1"/>
              </a:solidFill>
              <a:latin typeface="Simplified Arabic" pitchFamily="18" charset="-78"/>
              <a:cs typeface="Simplified Arabic" pitchFamily="18" charset="-78"/>
            </a:endParaRPr>
          </a:p>
        </p:txBody>
      </p:sp>
      <p:pic>
        <p:nvPicPr>
          <p:cNvPr id="18443" name="Picture 8"/>
          <p:cNvPicPr>
            <a:picLocks noChangeAspect="1" noChangeArrowheads="1"/>
          </p:cNvPicPr>
          <p:nvPr/>
        </p:nvPicPr>
        <p:blipFill>
          <a:blip r:embed="rId2"/>
          <a:srcRect/>
          <a:stretch>
            <a:fillRect/>
          </a:stretch>
        </p:blipFill>
        <p:spPr bwMode="auto">
          <a:xfrm>
            <a:off x="5562600" y="1981200"/>
            <a:ext cx="2247900" cy="2286000"/>
          </a:xfrm>
          <a:prstGeom prst="rect">
            <a:avLst/>
          </a:prstGeom>
          <a:noFill/>
          <a:ln w="9525">
            <a:noFill/>
            <a:miter lim="800000"/>
            <a:headEnd/>
            <a:tailEnd/>
          </a:ln>
        </p:spPr>
      </p:pic>
      <p:grpSp>
        <p:nvGrpSpPr>
          <p:cNvPr id="2" name="Group 11"/>
          <p:cNvGrpSpPr>
            <a:grpSpLocks/>
          </p:cNvGrpSpPr>
          <p:nvPr/>
        </p:nvGrpSpPr>
        <p:grpSpPr bwMode="auto">
          <a:xfrm>
            <a:off x="228600" y="1295400"/>
            <a:ext cx="4419600" cy="5105400"/>
            <a:chOff x="228600" y="2133615"/>
            <a:chExt cx="4419600" cy="5105209"/>
          </a:xfrm>
        </p:grpSpPr>
        <p:pic>
          <p:nvPicPr>
            <p:cNvPr id="23562" name="Picture 2" descr="http://i.dailymail.co.uk/i/pix/2010/08/05/article-1300589-0AB2347E000005DC-395_468x313.jpg"/>
            <p:cNvPicPr>
              <a:picLocks noChangeAspect="1" noChangeArrowheads="1"/>
            </p:cNvPicPr>
            <p:nvPr/>
          </p:nvPicPr>
          <p:blipFill>
            <a:blip r:embed="rId3"/>
            <a:srcRect/>
            <a:stretch>
              <a:fillRect/>
            </a:stretch>
          </p:blipFill>
          <p:spPr bwMode="auto">
            <a:xfrm>
              <a:off x="228600" y="5181582"/>
              <a:ext cx="3076240" cy="2057242"/>
            </a:xfrm>
            <a:prstGeom prst="rect">
              <a:avLst/>
            </a:prstGeom>
            <a:noFill/>
            <a:ln w="9525">
              <a:noFill/>
              <a:miter lim="800000"/>
              <a:headEnd/>
              <a:tailEnd/>
            </a:ln>
          </p:spPr>
        </p:pic>
        <p:sp>
          <p:nvSpPr>
            <p:cNvPr id="8" name="Rectangle 11"/>
            <p:cNvSpPr>
              <a:spLocks noChangeArrowheads="1"/>
            </p:cNvSpPr>
            <p:nvPr/>
          </p:nvSpPr>
          <p:spPr bwMode="auto">
            <a:xfrm>
              <a:off x="228600" y="2133615"/>
              <a:ext cx="4419600" cy="2569838"/>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800" dirty="0">
                  <a:latin typeface="Simplified Arabic" pitchFamily="18" charset="-78"/>
                  <a:ea typeface="Calibri" pitchFamily="34" charset="0"/>
                  <a:cs typeface="Simplified Arabic" pitchFamily="18" charset="-78"/>
                </a:rPr>
                <a:t>هل جميع المنتجات / الخدمات الحلال أو اللحوم مطابقة لمتطلبات الحلال؟</a:t>
              </a:r>
              <a:endParaRPr lang="en-US" sz="2800" dirty="0">
                <a:latin typeface="Simplified Arabic" pitchFamily="18" charset="-78"/>
                <a:ea typeface="Calibri" pitchFamily="34" charset="0"/>
                <a:cs typeface="Simplified Arabic" pitchFamily="18" charset="-78"/>
              </a:endParaRPr>
            </a:p>
          </p:txBody>
        </p:sp>
        <p:pic>
          <p:nvPicPr>
            <p:cNvPr id="23566" name="Picture 10"/>
            <p:cNvPicPr>
              <a:picLocks noChangeAspect="1" noChangeArrowheads="1"/>
            </p:cNvPicPr>
            <p:nvPr/>
          </p:nvPicPr>
          <p:blipFill>
            <a:blip r:embed="rId4"/>
            <a:srcRect/>
            <a:stretch>
              <a:fillRect/>
            </a:stretch>
          </p:blipFill>
          <p:spPr bwMode="auto">
            <a:xfrm>
              <a:off x="3429000" y="5257781"/>
              <a:ext cx="838200" cy="838136"/>
            </a:xfrm>
            <a:prstGeom prst="rect">
              <a:avLst/>
            </a:prstGeom>
            <a:noFill/>
            <a:ln w="9525">
              <a:noFill/>
              <a:miter lim="800000"/>
              <a:headEnd/>
              <a:tailEnd/>
            </a:ln>
          </p:spPr>
        </p:pic>
      </p:grpSp>
      <p:sp>
        <p:nvSpPr>
          <p:cNvPr id="9" name="Rectangle 11"/>
          <p:cNvSpPr>
            <a:spLocks noChangeArrowheads="1"/>
          </p:cNvSpPr>
          <p:nvPr/>
        </p:nvSpPr>
        <p:spPr bwMode="auto">
          <a:xfrm>
            <a:off x="4495800" y="4648200"/>
            <a:ext cx="4495800" cy="1708160"/>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800" dirty="0">
                <a:latin typeface="Simplified Arabic" pitchFamily="18" charset="-78"/>
                <a:ea typeface="Calibri" pitchFamily="34" charset="0"/>
                <a:cs typeface="Simplified Arabic" pitchFamily="18" charset="-78"/>
              </a:rPr>
              <a:t>يجب إجراء تحاليل مختبرية حلال من قبل مسلمين.</a:t>
            </a:r>
            <a:endParaRPr lang="en-US" sz="2800" dirty="0">
              <a:latin typeface="Simplified Arabic" pitchFamily="18" charset="-78"/>
              <a:ea typeface="Calibri" pitchFamily="34" charset="0"/>
              <a:cs typeface="Simplified Arabic" pitchFamily="18" charset="-7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8443"/>
                                        </p:tgtEl>
                                        <p:attrNameLst>
                                          <p:attrName>style.visibility</p:attrName>
                                        </p:attrNameLst>
                                      </p:cBhvr>
                                      <p:to>
                                        <p:strVal val="visible"/>
                                      </p:to>
                                    </p:set>
                                    <p:anim calcmode="lin" valueType="num">
                                      <p:cBhvr additive="base">
                                        <p:cTn id="12" dur="500" fill="hold"/>
                                        <p:tgtEl>
                                          <p:spTgt spid="18443"/>
                                        </p:tgtEl>
                                        <p:attrNameLst>
                                          <p:attrName>ppt_x</p:attrName>
                                        </p:attrNameLst>
                                      </p:cBhvr>
                                      <p:tavLst>
                                        <p:tav tm="0">
                                          <p:val>
                                            <p:strVal val="#ppt_x"/>
                                          </p:val>
                                        </p:tav>
                                        <p:tav tm="100000">
                                          <p:val>
                                            <p:strVal val="#ppt_x"/>
                                          </p:val>
                                        </p:tav>
                                      </p:tavLst>
                                    </p:anim>
                                    <p:anim calcmode="lin" valueType="num">
                                      <p:cBhvr additive="base">
                                        <p:cTn id="13"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rot="-1004092">
            <a:off x="4318000" y="487363"/>
            <a:ext cx="3992563" cy="5843587"/>
          </a:xfrm>
          <a:prstGeom prst="rect">
            <a:avLst/>
          </a:prstGeom>
          <a:noFill/>
          <a:ln w="9525">
            <a:noFill/>
            <a:miter lim="800000"/>
            <a:headEnd/>
            <a:tailEnd/>
          </a:ln>
        </p:spPr>
      </p:pic>
      <p:sp>
        <p:nvSpPr>
          <p:cNvPr id="5" name="Rectangle 11"/>
          <p:cNvSpPr>
            <a:spLocks noChangeArrowheads="1"/>
          </p:cNvSpPr>
          <p:nvPr/>
        </p:nvSpPr>
        <p:spPr bwMode="auto">
          <a:xfrm>
            <a:off x="76200" y="533400"/>
            <a:ext cx="3429000" cy="2569934"/>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rtl="1" eaLnBrk="1" hangingPunct="1">
              <a:lnSpc>
                <a:spcPct val="200000"/>
              </a:lnSpc>
              <a:defRPr/>
            </a:pPr>
            <a:r>
              <a:rPr lang="ar-KW" sz="2800" smtClean="0">
                <a:latin typeface="Simplified Arabic" pitchFamily="18" charset="-78"/>
                <a:ea typeface="Calibri" pitchFamily="34" charset="0"/>
                <a:cs typeface="Simplified Arabic" pitchFamily="18" charset="-78"/>
              </a:rPr>
              <a:t>بعض هيئات التصديق على الحلال توقع وتختم على شهادة الحلال فارغة!!</a:t>
            </a:r>
            <a:endParaRPr lang="en-US" sz="2800" smtClean="0">
              <a:latin typeface="Simplified Arabic" pitchFamily="18" charset="-78"/>
              <a:ea typeface="Calibri" pitchFamily="34" charset="0"/>
              <a:cs typeface="Simplified Arabic" pitchFamily="18" charset="-78"/>
            </a:endParaRPr>
          </a:p>
        </p:txBody>
      </p:sp>
      <p:sp>
        <p:nvSpPr>
          <p:cNvPr id="6" name="Rectangle 11"/>
          <p:cNvSpPr>
            <a:spLocks noChangeArrowheads="1"/>
          </p:cNvSpPr>
          <p:nvPr/>
        </p:nvSpPr>
        <p:spPr bwMode="auto">
          <a:xfrm>
            <a:off x="76200" y="5000636"/>
            <a:ext cx="4953000" cy="1331134"/>
          </a:xfrm>
          <a:prstGeom prst="rect">
            <a:avLst/>
          </a:prstGeom>
          <a:solidFill>
            <a:srgbClr val="00B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KW" sz="2800" dirty="0">
                <a:solidFill>
                  <a:schemeClr val="bg1"/>
                </a:solidFill>
                <a:latin typeface="Simplified Arabic" pitchFamily="18" charset="-78"/>
                <a:ea typeface="Calibri" pitchFamily="34" charset="0"/>
                <a:cs typeface="Simplified Arabic" pitchFamily="18" charset="-78"/>
              </a:rPr>
              <a:t>كم عدد شحنات الحلال لها شهادات حلال مماثلة؟</a:t>
            </a:r>
            <a:endParaRPr lang="en-US" sz="2800" dirty="0">
              <a:solidFill>
                <a:schemeClr val="bg1"/>
              </a:solidFill>
              <a:latin typeface="Simplified Arabic" pitchFamily="18" charset="-78"/>
              <a:ea typeface="Calibri" pitchFamily="34" charset="0"/>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1"/>
          <p:cNvSpPr>
            <a:spLocks noChangeArrowheads="1"/>
          </p:cNvSpPr>
          <p:nvPr/>
        </p:nvSpPr>
        <p:spPr bwMode="auto">
          <a:xfrm>
            <a:off x="152400" y="304800"/>
            <a:ext cx="8686800" cy="17081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800" dirty="0">
                <a:latin typeface="Simplified Arabic" pitchFamily="18" charset="-78"/>
                <a:cs typeface="Simplified Arabic" pitchFamily="18" charset="-78"/>
              </a:rPr>
              <a:t>1-10 على الرغم من الاجتماعات والجهود المبذولة في مختلف البلدان، لم يتطور نظام شهادة الحلال العالمي بعد بسبب عدم وجود جهود متضافرة.</a:t>
            </a:r>
            <a:endParaRPr lang="en-US" sz="2800" dirty="0">
              <a:latin typeface="Simplified Arabic" pitchFamily="18" charset="-78"/>
              <a:cs typeface="Simplified Arabic" pitchFamily="18" charset="-78"/>
            </a:endParaRPr>
          </a:p>
        </p:txBody>
      </p:sp>
      <p:pic>
        <p:nvPicPr>
          <p:cNvPr id="25605" name="Picture 7"/>
          <p:cNvPicPr>
            <a:picLocks noChangeAspect="1" noChangeArrowheads="1"/>
          </p:cNvPicPr>
          <p:nvPr/>
        </p:nvPicPr>
        <p:blipFill>
          <a:blip r:embed="rId2"/>
          <a:srcRect/>
          <a:stretch>
            <a:fillRect/>
          </a:stretch>
        </p:blipFill>
        <p:spPr bwMode="auto">
          <a:xfrm>
            <a:off x="0" y="5024438"/>
            <a:ext cx="1747838" cy="1376362"/>
          </a:xfrm>
          <a:prstGeom prst="rect">
            <a:avLst/>
          </a:prstGeom>
          <a:noFill/>
          <a:ln w="9525">
            <a:noFill/>
            <a:miter lim="800000"/>
            <a:headEnd/>
            <a:tailEnd/>
          </a:ln>
        </p:spPr>
      </p:pic>
      <p:pic>
        <p:nvPicPr>
          <p:cNvPr id="25606" name="Picture 8"/>
          <p:cNvPicPr>
            <a:picLocks noChangeAspect="1" noChangeArrowheads="1"/>
          </p:cNvPicPr>
          <p:nvPr/>
        </p:nvPicPr>
        <p:blipFill>
          <a:blip r:embed="rId3"/>
          <a:srcRect/>
          <a:stretch>
            <a:fillRect/>
          </a:stretch>
        </p:blipFill>
        <p:spPr bwMode="auto">
          <a:xfrm>
            <a:off x="1828800" y="5181600"/>
            <a:ext cx="1606550" cy="1204913"/>
          </a:xfrm>
          <a:prstGeom prst="rect">
            <a:avLst/>
          </a:prstGeom>
          <a:noFill/>
          <a:ln w="9525">
            <a:noFill/>
            <a:miter lim="800000"/>
            <a:headEnd/>
            <a:tailEnd/>
          </a:ln>
        </p:spPr>
      </p:pic>
      <p:pic>
        <p:nvPicPr>
          <p:cNvPr id="25607" name="Picture 9"/>
          <p:cNvPicPr>
            <a:picLocks noChangeAspect="1" noChangeArrowheads="1"/>
          </p:cNvPicPr>
          <p:nvPr/>
        </p:nvPicPr>
        <p:blipFill>
          <a:blip r:embed="rId4"/>
          <a:srcRect/>
          <a:stretch>
            <a:fillRect/>
          </a:stretch>
        </p:blipFill>
        <p:spPr bwMode="auto">
          <a:xfrm>
            <a:off x="5410200" y="4038600"/>
            <a:ext cx="1771650" cy="1333500"/>
          </a:xfrm>
          <a:prstGeom prst="rect">
            <a:avLst/>
          </a:prstGeom>
          <a:noFill/>
          <a:ln w="9525">
            <a:noFill/>
            <a:miter lim="800000"/>
            <a:headEnd/>
            <a:tailEnd/>
          </a:ln>
        </p:spPr>
      </p:pic>
      <p:pic>
        <p:nvPicPr>
          <p:cNvPr id="25608" name="Picture 10"/>
          <p:cNvPicPr>
            <a:picLocks noChangeAspect="1" noChangeArrowheads="1"/>
          </p:cNvPicPr>
          <p:nvPr/>
        </p:nvPicPr>
        <p:blipFill>
          <a:blip r:embed="rId5"/>
          <a:srcRect/>
          <a:stretch>
            <a:fillRect/>
          </a:stretch>
        </p:blipFill>
        <p:spPr bwMode="auto">
          <a:xfrm>
            <a:off x="6400800" y="5410200"/>
            <a:ext cx="2692400" cy="990600"/>
          </a:xfrm>
          <a:prstGeom prst="rect">
            <a:avLst/>
          </a:prstGeom>
          <a:noFill/>
          <a:ln w="9525">
            <a:noFill/>
            <a:miter lim="800000"/>
            <a:headEnd/>
            <a:tailEnd/>
          </a:ln>
        </p:spPr>
      </p:pic>
      <p:pic>
        <p:nvPicPr>
          <p:cNvPr id="25609" name="Picture 11"/>
          <p:cNvPicPr>
            <a:picLocks noChangeAspect="1" noChangeArrowheads="1"/>
          </p:cNvPicPr>
          <p:nvPr/>
        </p:nvPicPr>
        <p:blipFill>
          <a:blip r:embed="rId6"/>
          <a:srcRect/>
          <a:stretch>
            <a:fillRect/>
          </a:stretch>
        </p:blipFill>
        <p:spPr bwMode="auto">
          <a:xfrm>
            <a:off x="3429000" y="5410200"/>
            <a:ext cx="2844800" cy="914400"/>
          </a:xfrm>
          <a:prstGeom prst="rect">
            <a:avLst/>
          </a:prstGeom>
          <a:noFill/>
          <a:ln w="9525">
            <a:noFill/>
            <a:miter lim="800000"/>
            <a:headEnd/>
            <a:tailEnd/>
          </a:ln>
        </p:spPr>
      </p:pic>
      <p:sp>
        <p:nvSpPr>
          <p:cNvPr id="8" name="Rectangle 11"/>
          <p:cNvSpPr>
            <a:spLocks noChangeArrowheads="1"/>
          </p:cNvSpPr>
          <p:nvPr/>
        </p:nvSpPr>
        <p:spPr bwMode="auto">
          <a:xfrm>
            <a:off x="152400" y="2286000"/>
            <a:ext cx="8686800" cy="159274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600" dirty="0">
                <a:latin typeface="Simplified Arabic" pitchFamily="18" charset="-78"/>
                <a:cs typeface="Simplified Arabic" pitchFamily="18" charset="-78"/>
              </a:rPr>
              <a:t>كل منظمة حلال تحاول حماية أراضيها. وقد أثر ذلك على جودة البنية التحتية للخدمات الحلال.</a:t>
            </a:r>
            <a:endParaRPr lang="en-US" sz="2600" dirty="0">
              <a:latin typeface="Simplified Arabic" pitchFamily="18" charset="-78"/>
              <a:cs typeface="Simplified Arabic" pitchFamily="18" charset="-7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p:cNvPicPr>
            <a:picLocks noChangeAspect="1" noChangeArrowheads="1"/>
          </p:cNvPicPr>
          <p:nvPr/>
        </p:nvPicPr>
        <p:blipFill>
          <a:blip r:embed="rId2"/>
          <a:srcRect/>
          <a:stretch>
            <a:fillRect/>
          </a:stretch>
        </p:blipFill>
        <p:spPr bwMode="auto">
          <a:xfrm>
            <a:off x="1143000" y="76200"/>
            <a:ext cx="7391400" cy="6400800"/>
          </a:xfrm>
          <a:prstGeom prst="rect">
            <a:avLst/>
          </a:prstGeom>
          <a:noFill/>
          <a:ln w="9525">
            <a:noFill/>
            <a:miter lim="800000"/>
            <a:headEnd/>
            <a:tailEnd/>
          </a:ln>
        </p:spPr>
      </p:pic>
      <p:sp>
        <p:nvSpPr>
          <p:cNvPr id="26627" name="Rectangle 7"/>
          <p:cNvSpPr>
            <a:spLocks noChangeArrowheads="1"/>
          </p:cNvSpPr>
          <p:nvPr/>
        </p:nvSpPr>
        <p:spPr bwMode="auto">
          <a:xfrm>
            <a:off x="3638550" y="3287713"/>
            <a:ext cx="2352675" cy="369887"/>
          </a:xfrm>
          <a:prstGeom prst="rect">
            <a:avLst/>
          </a:prstGeom>
          <a:noFill/>
          <a:ln w="9525">
            <a:noFill/>
            <a:miter lim="800000"/>
            <a:headEnd/>
            <a:tailEnd/>
          </a:ln>
        </p:spPr>
        <p:txBody>
          <a:bodyPr wrap="none">
            <a:spAutoFit/>
          </a:bodyPr>
          <a:lstStyle/>
          <a:p>
            <a:pPr algn="ctr"/>
            <a:r>
              <a:rPr lang="en-US">
                <a:latin typeface="Calibri" pitchFamily="34" charset="0"/>
              </a:rPr>
              <a:t>Competent Halal Team</a:t>
            </a:r>
          </a:p>
        </p:txBody>
      </p:sp>
      <p:sp>
        <p:nvSpPr>
          <p:cNvPr id="22533" name="Rectangle 13"/>
          <p:cNvSpPr>
            <a:spLocks noChangeArrowheads="1"/>
          </p:cNvSpPr>
          <p:nvPr/>
        </p:nvSpPr>
        <p:spPr bwMode="auto">
          <a:xfrm>
            <a:off x="152400" y="76200"/>
            <a:ext cx="8839200" cy="133113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800" dirty="0">
                <a:solidFill>
                  <a:schemeClr val="bg1"/>
                </a:solidFill>
                <a:latin typeface="Simplified Arabic" pitchFamily="18" charset="-78"/>
                <a:cs typeface="Simplified Arabic" pitchFamily="18" charset="-78"/>
              </a:rPr>
              <a:t>1-11 العديد من الهيئات المانحة لشهادات الحلال ليس لديها رغبة في تشكيل فريق حلال مدربين تدريبا جيداً.</a:t>
            </a:r>
            <a:endParaRPr lang="en-US" sz="2800" dirty="0">
              <a:solidFill>
                <a:schemeClr val="bg1"/>
              </a:solidFill>
              <a:latin typeface="Simplified Arabic" pitchFamily="18" charset="-78"/>
              <a:cs typeface="Simplified Arabic" pitchFamily="18" charset="-78"/>
            </a:endParaRPr>
          </a:p>
        </p:txBody>
      </p:sp>
      <p:sp>
        <p:nvSpPr>
          <p:cNvPr id="15" name="Rectangle 11"/>
          <p:cNvSpPr>
            <a:spLocks noChangeArrowheads="1"/>
          </p:cNvSpPr>
          <p:nvPr/>
        </p:nvSpPr>
        <p:spPr bwMode="auto">
          <a:xfrm>
            <a:off x="152400" y="4724400"/>
            <a:ext cx="8839200" cy="2032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150000"/>
              </a:lnSpc>
              <a:defRPr/>
            </a:pPr>
            <a:r>
              <a:rPr lang="ar-KW" sz="2800">
                <a:solidFill>
                  <a:srgbClr val="000000"/>
                </a:solidFill>
                <a:latin typeface="Simplified Arabic" pitchFamily="18" charset="-78"/>
                <a:ea typeface="Calibri" pitchFamily="34" charset="0"/>
                <a:cs typeface="Simplified Arabic" pitchFamily="18" charset="-78"/>
              </a:rPr>
              <a:t>وفريق حلال الهيئة المانحة لشهادات الحلال يفتقر إلى التدريب ليس فقط في الشريعة الأإسلامية والمعرفة العلمية ولكن أيضا في نظم إدارة سلامة الأغذية التي أدخلت حديثا مثل </a:t>
            </a:r>
            <a:r>
              <a:rPr lang="en-US" sz="2800">
                <a:solidFill>
                  <a:srgbClr val="000000"/>
                </a:solidFill>
                <a:latin typeface="Simplified Arabic" pitchFamily="18" charset="-78"/>
                <a:ea typeface="Calibri" pitchFamily="34" charset="0"/>
                <a:cs typeface="Simplified Arabic" pitchFamily="18" charset="-78"/>
              </a:rPr>
              <a:t>ISO22000.</a:t>
            </a:r>
          </a:p>
        </p:txBody>
      </p:sp>
      <p:sp>
        <p:nvSpPr>
          <p:cNvPr id="26632" name="Rectangle 8"/>
          <p:cNvSpPr>
            <a:spLocks noChangeArrowheads="1"/>
          </p:cNvSpPr>
          <p:nvPr/>
        </p:nvSpPr>
        <p:spPr bwMode="auto">
          <a:xfrm>
            <a:off x="5334000" y="1676400"/>
            <a:ext cx="2236788" cy="369888"/>
          </a:xfrm>
          <a:prstGeom prst="rect">
            <a:avLst/>
          </a:prstGeom>
          <a:noFill/>
          <a:ln w="9525">
            <a:noFill/>
            <a:miter lim="800000"/>
            <a:headEnd/>
            <a:tailEnd/>
          </a:ln>
        </p:spPr>
        <p:txBody>
          <a:bodyPr wrap="none">
            <a:spAutoFit/>
          </a:bodyPr>
          <a:lstStyle/>
          <a:p>
            <a:r>
              <a:rPr lang="en-US">
                <a:solidFill>
                  <a:srgbClr val="0033CC"/>
                </a:solidFill>
                <a:latin typeface="Calibri" pitchFamily="34" charset="0"/>
              </a:rPr>
              <a:t>Sharieah knowledge </a:t>
            </a:r>
            <a:endParaRPr lang="en-US">
              <a:latin typeface="Calibri" pitchFamily="34" charset="0"/>
            </a:endParaRPr>
          </a:p>
        </p:txBody>
      </p:sp>
      <p:sp>
        <p:nvSpPr>
          <p:cNvPr id="26633" name="Rectangle 9"/>
          <p:cNvSpPr>
            <a:spLocks noChangeArrowheads="1"/>
          </p:cNvSpPr>
          <p:nvPr/>
        </p:nvSpPr>
        <p:spPr bwMode="auto">
          <a:xfrm>
            <a:off x="228600" y="2667000"/>
            <a:ext cx="2262188" cy="369888"/>
          </a:xfrm>
          <a:prstGeom prst="rect">
            <a:avLst/>
          </a:prstGeom>
          <a:noFill/>
          <a:ln w="9525">
            <a:noFill/>
            <a:miter lim="800000"/>
            <a:headEnd/>
            <a:tailEnd/>
          </a:ln>
        </p:spPr>
        <p:txBody>
          <a:bodyPr wrap="none">
            <a:spAutoFit/>
          </a:bodyPr>
          <a:lstStyle/>
          <a:p>
            <a:r>
              <a:rPr lang="en-US">
                <a:solidFill>
                  <a:srgbClr val="0033CC"/>
                </a:solidFill>
                <a:latin typeface="Calibri" pitchFamily="34" charset="0"/>
              </a:rPr>
              <a:t>Scientific knowledge</a:t>
            </a:r>
            <a:r>
              <a:rPr lang="en-US" b="0">
                <a:latin typeface="Calibri" pitchFamily="34" charset="0"/>
              </a:rPr>
              <a:t> </a:t>
            </a:r>
            <a:endParaRPr lang="en-US">
              <a:latin typeface="Calibri" pitchFamily="34" charset="0"/>
            </a:endParaRPr>
          </a:p>
        </p:txBody>
      </p:sp>
      <p:sp>
        <p:nvSpPr>
          <p:cNvPr id="26634" name="Rectangle 10"/>
          <p:cNvSpPr>
            <a:spLocks noChangeArrowheads="1"/>
          </p:cNvSpPr>
          <p:nvPr/>
        </p:nvSpPr>
        <p:spPr bwMode="auto">
          <a:xfrm>
            <a:off x="6235700" y="2401888"/>
            <a:ext cx="2436813" cy="646112"/>
          </a:xfrm>
          <a:prstGeom prst="rect">
            <a:avLst/>
          </a:prstGeom>
          <a:noFill/>
          <a:ln w="9525">
            <a:noFill/>
            <a:miter lim="800000"/>
            <a:headEnd/>
            <a:tailEnd/>
          </a:ln>
        </p:spPr>
        <p:txBody>
          <a:bodyPr wrap="none">
            <a:spAutoFit/>
          </a:bodyPr>
          <a:lstStyle/>
          <a:p>
            <a:pPr algn="ctr"/>
            <a:r>
              <a:rPr lang="en-US">
                <a:solidFill>
                  <a:srgbClr val="0033CC"/>
                </a:solidFill>
                <a:latin typeface="Calibri" pitchFamily="34" charset="0"/>
              </a:rPr>
              <a:t>International Standards</a:t>
            </a:r>
          </a:p>
          <a:p>
            <a:pPr algn="ctr"/>
            <a:r>
              <a:rPr lang="en-US">
                <a:solidFill>
                  <a:srgbClr val="0033CC"/>
                </a:solidFill>
                <a:latin typeface="Calibri" pitchFamily="34" charset="0"/>
              </a:rPr>
              <a:t> knowledge </a:t>
            </a:r>
            <a:endParaRPr lang="en-US">
              <a:latin typeface="Calibri" pitchFamily="34" charset="0"/>
            </a:endParaRPr>
          </a:p>
        </p:txBody>
      </p:sp>
      <p:sp>
        <p:nvSpPr>
          <p:cNvPr id="26635" name="Rectangle 11"/>
          <p:cNvSpPr>
            <a:spLocks noChangeArrowheads="1"/>
          </p:cNvSpPr>
          <p:nvPr/>
        </p:nvSpPr>
        <p:spPr bwMode="auto">
          <a:xfrm>
            <a:off x="4294188" y="2819400"/>
            <a:ext cx="944562" cy="369888"/>
          </a:xfrm>
          <a:prstGeom prst="rect">
            <a:avLst/>
          </a:prstGeom>
          <a:noFill/>
          <a:ln w="9525">
            <a:noFill/>
            <a:miter lim="800000"/>
            <a:headEnd/>
            <a:tailEnd/>
          </a:ln>
        </p:spPr>
        <p:txBody>
          <a:bodyPr wrap="none">
            <a:spAutoFit/>
          </a:bodyPr>
          <a:lstStyle/>
          <a:p>
            <a:r>
              <a:rPr lang="en-US">
                <a:solidFill>
                  <a:srgbClr val="0033CC"/>
                </a:solidFill>
                <a:latin typeface="Calibri" pitchFamily="34" charset="0"/>
              </a:rPr>
              <a:t>Training</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228600" y="304800"/>
            <a:ext cx="8534400" cy="169277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600" dirty="0">
                <a:solidFill>
                  <a:schemeClr val="bg1"/>
                </a:solidFill>
                <a:latin typeface="Simplified Arabic" pitchFamily="18" charset="-78"/>
                <a:cs typeface="Simplified Arabic" pitchFamily="18" charset="-78"/>
              </a:rPr>
              <a:t>1-12 لا یوجد لدى العدید من المختصین بالهيئات </a:t>
            </a:r>
            <a:r>
              <a:rPr lang="ar-KW" sz="2400" dirty="0">
                <a:solidFill>
                  <a:schemeClr val="bg1"/>
                </a:solidFill>
                <a:latin typeface="Simplified Arabic" pitchFamily="18" charset="-78"/>
                <a:cs typeface="Simplified Arabic" pitchFamily="18" charset="-78"/>
              </a:rPr>
              <a:t>المانحة لشهادات الحلال </a:t>
            </a:r>
            <a:r>
              <a:rPr lang="ar-KW" sz="2600" dirty="0">
                <a:solidFill>
                  <a:schemeClr val="bg1"/>
                </a:solidFill>
                <a:latin typeface="Simplified Arabic" pitchFamily="18" charset="-78"/>
                <a:cs typeface="Simplified Arabic" pitchFamily="18" charset="-78"/>
              </a:rPr>
              <a:t>عدد کاف من المهنيين ذوي الکفاءة ذات الصلة في الحلال.</a:t>
            </a:r>
            <a:endParaRPr lang="en-US" sz="2600" dirty="0">
              <a:solidFill>
                <a:schemeClr val="bg1"/>
              </a:solidFill>
              <a:latin typeface="Simplified Arabic" pitchFamily="18" charset="-78"/>
              <a:cs typeface="Simplified Arabic" pitchFamily="18" charset="-78"/>
            </a:endParaRPr>
          </a:p>
        </p:txBody>
      </p:sp>
      <p:grpSp>
        <p:nvGrpSpPr>
          <p:cNvPr id="2" name="Group 11"/>
          <p:cNvGrpSpPr>
            <a:grpSpLocks/>
          </p:cNvGrpSpPr>
          <p:nvPr/>
        </p:nvGrpSpPr>
        <p:grpSpPr bwMode="auto">
          <a:xfrm>
            <a:off x="152400" y="2066925"/>
            <a:ext cx="8915400" cy="4089400"/>
            <a:chOff x="152400" y="2753096"/>
            <a:chExt cx="8915400" cy="4089575"/>
          </a:xfrm>
        </p:grpSpPr>
        <p:sp>
          <p:nvSpPr>
            <p:cNvPr id="13" name="Rectangle 11"/>
            <p:cNvSpPr>
              <a:spLocks noChangeArrowheads="1"/>
            </p:cNvSpPr>
            <p:nvPr/>
          </p:nvSpPr>
          <p:spPr bwMode="auto">
            <a:xfrm>
              <a:off x="228600" y="5334503"/>
              <a:ext cx="8839200" cy="1508168"/>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KW" sz="3200" b="0" dirty="0">
                  <a:latin typeface="Simplified Arabic" pitchFamily="18" charset="-78"/>
                  <a:cs typeface="Simplified Arabic" pitchFamily="18" charset="-78"/>
                </a:rPr>
                <a:t>صناعة الحلال تحتاج إلى مهنيين حلال في كل تخصص يخدم قضية حلال مستهدفة.</a:t>
              </a:r>
              <a:endParaRPr lang="en-US" sz="3200" b="0" dirty="0">
                <a:latin typeface="Simplified Arabic" pitchFamily="18" charset="-78"/>
                <a:cs typeface="Simplified Arabic" pitchFamily="18" charset="-78"/>
              </a:endParaRPr>
            </a:p>
          </p:txBody>
        </p:sp>
        <p:pic>
          <p:nvPicPr>
            <p:cNvPr id="27657" name="Picture 3"/>
            <p:cNvPicPr>
              <a:picLocks noChangeAspect="1" noChangeArrowheads="1"/>
            </p:cNvPicPr>
            <p:nvPr/>
          </p:nvPicPr>
          <p:blipFill>
            <a:blip r:embed="rId2"/>
            <a:srcRect/>
            <a:stretch>
              <a:fillRect/>
            </a:stretch>
          </p:blipFill>
          <p:spPr bwMode="auto">
            <a:xfrm>
              <a:off x="6096000" y="2753096"/>
              <a:ext cx="2971800" cy="2245146"/>
            </a:xfrm>
            <a:prstGeom prst="rect">
              <a:avLst/>
            </a:prstGeom>
            <a:noFill/>
            <a:ln w="9525">
              <a:noFill/>
              <a:miter lim="800000"/>
              <a:headEnd/>
              <a:tailEnd/>
            </a:ln>
          </p:spPr>
        </p:pic>
        <p:pic>
          <p:nvPicPr>
            <p:cNvPr id="27658" name="Picture 2"/>
            <p:cNvPicPr>
              <a:picLocks noChangeAspect="1" noChangeArrowheads="1"/>
            </p:cNvPicPr>
            <p:nvPr/>
          </p:nvPicPr>
          <p:blipFill>
            <a:blip r:embed="rId3"/>
            <a:srcRect/>
            <a:stretch>
              <a:fillRect/>
            </a:stretch>
          </p:blipFill>
          <p:spPr bwMode="auto">
            <a:xfrm>
              <a:off x="152400" y="3076946"/>
              <a:ext cx="1905000" cy="1905496"/>
            </a:xfrm>
            <a:prstGeom prst="rect">
              <a:avLst/>
            </a:prstGeom>
            <a:noFill/>
            <a:ln w="9525">
              <a:noFill/>
              <a:miter lim="800000"/>
              <a:headEnd/>
              <a:tailEnd/>
            </a:ln>
          </p:spPr>
        </p:pic>
        <p:pic>
          <p:nvPicPr>
            <p:cNvPr id="27659" name="Picture 17"/>
            <p:cNvPicPr>
              <a:picLocks noChangeAspect="1" noChangeArrowheads="1"/>
            </p:cNvPicPr>
            <p:nvPr/>
          </p:nvPicPr>
          <p:blipFill>
            <a:blip r:embed="rId4"/>
            <a:srcRect/>
            <a:stretch>
              <a:fillRect/>
            </a:stretch>
          </p:blipFill>
          <p:spPr bwMode="auto">
            <a:xfrm>
              <a:off x="2590800" y="2772146"/>
              <a:ext cx="3429000" cy="2714625"/>
            </a:xfrm>
            <a:prstGeom prst="rect">
              <a:avLst/>
            </a:prstGeom>
            <a:noFill/>
            <a:ln w="9525">
              <a:noFill/>
              <a:miter lim="800000"/>
              <a:headEnd/>
              <a:tailEnd/>
            </a:ln>
          </p:spPr>
        </p:pic>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1"/>
          <p:cNvSpPr>
            <a:spLocks noChangeArrowheads="1"/>
          </p:cNvSpPr>
          <p:nvPr/>
        </p:nvSpPr>
        <p:spPr bwMode="auto">
          <a:xfrm>
            <a:off x="228600" y="304800"/>
            <a:ext cx="8534400" cy="124264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600" dirty="0">
                <a:solidFill>
                  <a:schemeClr val="bg1"/>
                </a:solidFill>
                <a:latin typeface="Simplified Arabic" pitchFamily="18" charset="-78"/>
                <a:cs typeface="Simplified Arabic" pitchFamily="18" charset="-78"/>
              </a:rPr>
              <a:t>1-13 وجود عالم دين في هيئة مانحة للحلال لا كفي أن يكون مدقق حلال مؤهل في هذه الحقبة من الزمان حيث عمليات تتواجد تكنولوجيات متقدمة.</a:t>
            </a:r>
            <a:endParaRPr lang="en-US" sz="2600" dirty="0">
              <a:solidFill>
                <a:schemeClr val="bg1"/>
              </a:solidFill>
              <a:latin typeface="Simplified Arabic" pitchFamily="18" charset="-78"/>
              <a:cs typeface="Simplified Arabic" pitchFamily="18" charset="-78"/>
            </a:endParaRPr>
          </a:p>
        </p:txBody>
      </p:sp>
      <p:pic>
        <p:nvPicPr>
          <p:cNvPr id="28677" name="Picture 9"/>
          <p:cNvPicPr>
            <a:picLocks noChangeAspect="1" noChangeArrowheads="1"/>
          </p:cNvPicPr>
          <p:nvPr/>
        </p:nvPicPr>
        <p:blipFill>
          <a:blip r:embed="rId2"/>
          <a:srcRect/>
          <a:stretch>
            <a:fillRect/>
          </a:stretch>
        </p:blipFill>
        <p:spPr bwMode="auto">
          <a:xfrm>
            <a:off x="304800" y="1938338"/>
            <a:ext cx="2895600" cy="2344737"/>
          </a:xfrm>
          <a:prstGeom prst="rect">
            <a:avLst/>
          </a:prstGeom>
          <a:noFill/>
          <a:ln w="9525">
            <a:noFill/>
            <a:miter lim="800000"/>
            <a:headEnd/>
            <a:tailEnd/>
          </a:ln>
        </p:spPr>
      </p:pic>
      <p:pic>
        <p:nvPicPr>
          <p:cNvPr id="28678" name="Picture 10"/>
          <p:cNvPicPr>
            <a:picLocks noChangeAspect="1" noChangeArrowheads="1"/>
          </p:cNvPicPr>
          <p:nvPr/>
        </p:nvPicPr>
        <p:blipFill>
          <a:blip r:embed="rId3"/>
          <a:srcRect/>
          <a:stretch>
            <a:fillRect/>
          </a:stretch>
        </p:blipFill>
        <p:spPr bwMode="auto">
          <a:xfrm>
            <a:off x="4495800" y="2090738"/>
            <a:ext cx="3695700" cy="2462212"/>
          </a:xfrm>
          <a:prstGeom prst="rect">
            <a:avLst/>
          </a:prstGeom>
          <a:noFill/>
          <a:ln w="9525">
            <a:noFill/>
            <a:miter lim="800000"/>
            <a:headEnd/>
            <a:tailEnd/>
          </a:ln>
        </p:spPr>
      </p:pic>
      <p:pic>
        <p:nvPicPr>
          <p:cNvPr id="28679" name="Picture 11"/>
          <p:cNvPicPr>
            <a:picLocks noChangeAspect="1" noChangeArrowheads="1"/>
          </p:cNvPicPr>
          <p:nvPr/>
        </p:nvPicPr>
        <p:blipFill>
          <a:blip r:embed="rId4"/>
          <a:srcRect/>
          <a:stretch>
            <a:fillRect/>
          </a:stretch>
        </p:blipFill>
        <p:spPr bwMode="auto">
          <a:xfrm>
            <a:off x="3276600" y="3538538"/>
            <a:ext cx="2063750" cy="1219200"/>
          </a:xfrm>
          <a:prstGeom prst="rect">
            <a:avLst/>
          </a:prstGeom>
          <a:noFill/>
          <a:ln w="9525">
            <a:noFill/>
            <a:miter lim="800000"/>
            <a:headEnd/>
            <a:tailEnd/>
          </a:ln>
        </p:spPr>
      </p:pic>
      <p:sp>
        <p:nvSpPr>
          <p:cNvPr id="8" name="Rectangle 11"/>
          <p:cNvSpPr>
            <a:spLocks noChangeArrowheads="1"/>
          </p:cNvSpPr>
          <p:nvPr/>
        </p:nvSpPr>
        <p:spPr bwMode="auto">
          <a:xfrm>
            <a:off x="152400" y="4572000"/>
            <a:ext cx="8763000" cy="227806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200000"/>
              </a:lnSpc>
              <a:defRPr/>
            </a:pPr>
            <a:r>
              <a:rPr lang="ar-KW" sz="2400">
                <a:solidFill>
                  <a:srgbClr val="000000"/>
                </a:solidFill>
                <a:latin typeface="Simplified Arabic" pitchFamily="18" charset="-78"/>
                <a:ea typeface="Calibri" pitchFamily="34" charset="0"/>
                <a:cs typeface="Simplified Arabic" pitchFamily="18" charset="-78"/>
              </a:rPr>
              <a:t>يجب على علماء </a:t>
            </a:r>
            <a:r>
              <a:rPr lang="ar-KW" sz="2600">
                <a:solidFill>
                  <a:srgbClr val="000000"/>
                </a:solidFill>
                <a:latin typeface="Simplified Arabic" pitchFamily="18" charset="-78"/>
                <a:ea typeface="Calibri" pitchFamily="34" charset="0"/>
                <a:cs typeface="Simplified Arabic" pitchFamily="18" charset="-78"/>
              </a:rPr>
              <a:t>الدين في الهيئات </a:t>
            </a:r>
            <a:r>
              <a:rPr lang="ar-KW" sz="2400">
                <a:solidFill>
                  <a:srgbClr val="000000"/>
                </a:solidFill>
                <a:latin typeface="Simplified Arabic" pitchFamily="18" charset="-78"/>
                <a:ea typeface="Calibri" pitchFamily="34" charset="0"/>
                <a:cs typeface="Simplified Arabic" pitchFamily="18" charset="-78"/>
              </a:rPr>
              <a:t>المانحة لشهادات الحلال أن يتعلموا من العلماء المسلمين في تخصصات العلوم الحيايتة وأن يفهموا طبيعة التقنيات والأساليب الناشئة المستخدمة في صناعة الحلال حتى يتمكنوا من تقديم الفتوى الدينية الصحيحة.</a:t>
            </a:r>
            <a:endParaRPr lang="en-US" sz="2400">
              <a:solidFill>
                <a:srgbClr val="000000"/>
              </a:solidFill>
              <a:latin typeface="Simplified Arabic" pitchFamily="18" charset="-78"/>
              <a:ea typeface="Calibri" pitchFamily="34" charset="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2400" y="1782763"/>
            <a:ext cx="8763000" cy="3854450"/>
            <a:chOff x="152400" y="1524000"/>
            <a:chExt cx="8763000" cy="3855362"/>
          </a:xfrm>
        </p:grpSpPr>
        <p:pic>
          <p:nvPicPr>
            <p:cNvPr id="29710" name="Picture 2"/>
            <p:cNvPicPr>
              <a:picLocks noChangeAspect="1" noChangeArrowheads="1"/>
            </p:cNvPicPr>
            <p:nvPr/>
          </p:nvPicPr>
          <p:blipFill>
            <a:blip r:embed="rId2"/>
            <a:srcRect/>
            <a:stretch>
              <a:fillRect/>
            </a:stretch>
          </p:blipFill>
          <p:spPr bwMode="auto">
            <a:xfrm>
              <a:off x="762000" y="1524000"/>
              <a:ext cx="3200400" cy="3252788"/>
            </a:xfrm>
            <a:prstGeom prst="rect">
              <a:avLst/>
            </a:prstGeom>
            <a:noFill/>
            <a:ln w="9525">
              <a:noFill/>
              <a:miter lim="800000"/>
              <a:headEnd/>
              <a:tailEnd/>
            </a:ln>
          </p:spPr>
        </p:pic>
        <p:sp>
          <p:nvSpPr>
            <p:cNvPr id="7" name="Rectangle 11"/>
            <p:cNvSpPr>
              <a:spLocks noChangeArrowheads="1"/>
            </p:cNvSpPr>
            <p:nvPr/>
          </p:nvSpPr>
          <p:spPr bwMode="auto">
            <a:xfrm>
              <a:off x="152400" y="4694464"/>
              <a:ext cx="8763000" cy="684898"/>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KW" sz="2800" dirty="0">
                  <a:latin typeface="Simplified Arabic" pitchFamily="18" charset="-78"/>
                  <a:ea typeface="Calibri" pitchFamily="34" charset="0"/>
                  <a:cs typeface="Simplified Arabic" pitchFamily="18" charset="-78"/>
                </a:rPr>
                <a:t>منح شهادات خبرة حلال مهم جدا.</a:t>
              </a:r>
              <a:endParaRPr lang="en-US" sz="2800" dirty="0">
                <a:latin typeface="Simplified Arabic" pitchFamily="18" charset="-78"/>
                <a:ea typeface="Calibri" pitchFamily="34" charset="0"/>
                <a:cs typeface="Simplified Arabic" pitchFamily="18" charset="-78"/>
              </a:endParaRPr>
            </a:p>
          </p:txBody>
        </p:sp>
      </p:grpSp>
      <p:sp>
        <p:nvSpPr>
          <p:cNvPr id="9" name="Rectangle 11"/>
          <p:cNvSpPr>
            <a:spLocks noChangeArrowheads="1"/>
          </p:cNvSpPr>
          <p:nvPr/>
        </p:nvSpPr>
        <p:spPr bwMode="auto">
          <a:xfrm>
            <a:off x="228600" y="152400"/>
            <a:ext cx="8686800" cy="133113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800" dirty="0">
                <a:solidFill>
                  <a:schemeClr val="bg1"/>
                </a:solidFill>
                <a:latin typeface="Simplified Arabic" pitchFamily="18" charset="-78"/>
                <a:cs typeface="Simplified Arabic" pitchFamily="18" charset="-78"/>
              </a:rPr>
              <a:t>1-14 العديد من الهيئات المانحة لشهادات الحلال لا تعطي موظفین العاملين لديها شهادة خبرة ضمن نطاق أعمالهم في الحلال.</a:t>
            </a:r>
            <a:endParaRPr lang="en-US" sz="2800" dirty="0">
              <a:solidFill>
                <a:schemeClr val="bg1"/>
              </a:solidFill>
              <a:latin typeface="Simplified Arabic" pitchFamily="18" charset="-78"/>
              <a:cs typeface="Simplified Arabic" pitchFamily="18" charset="-78"/>
            </a:endParaRPr>
          </a:p>
        </p:txBody>
      </p:sp>
      <p:sp>
        <p:nvSpPr>
          <p:cNvPr id="29702" name="Rectangle 9"/>
          <p:cNvSpPr>
            <a:spLocks noChangeArrowheads="1"/>
          </p:cNvSpPr>
          <p:nvPr/>
        </p:nvSpPr>
        <p:spPr bwMode="auto">
          <a:xfrm>
            <a:off x="1524000" y="2674938"/>
            <a:ext cx="1706563" cy="830262"/>
          </a:xfrm>
          <a:prstGeom prst="rect">
            <a:avLst/>
          </a:prstGeom>
          <a:noFill/>
          <a:ln w="9525">
            <a:noFill/>
            <a:miter lim="800000"/>
            <a:headEnd/>
            <a:tailEnd/>
          </a:ln>
        </p:spPr>
        <p:txBody>
          <a:bodyPr wrap="none">
            <a:spAutoFit/>
          </a:bodyPr>
          <a:lstStyle/>
          <a:p>
            <a:pPr algn="ctr"/>
            <a:r>
              <a:rPr lang="en-US" sz="2400" b="0">
                <a:solidFill>
                  <a:schemeClr val="bg1"/>
                </a:solidFill>
                <a:latin typeface="Calibri" pitchFamily="34" charset="0"/>
              </a:rPr>
              <a:t>Professional</a:t>
            </a:r>
          </a:p>
          <a:p>
            <a:pPr algn="ctr"/>
            <a:r>
              <a:rPr lang="en-US" sz="2400" b="0">
                <a:solidFill>
                  <a:schemeClr val="bg1"/>
                </a:solidFill>
                <a:latin typeface="Calibri" pitchFamily="34" charset="0"/>
              </a:rPr>
              <a:t> Certificate </a:t>
            </a:r>
            <a:endParaRPr lang="en-US" sz="2400">
              <a:solidFill>
                <a:schemeClr val="bg1"/>
              </a:solidFill>
              <a:latin typeface="Calibri" pitchFamily="34" charset="0"/>
            </a:endParaRPr>
          </a:p>
        </p:txBody>
      </p:sp>
      <p:grpSp>
        <p:nvGrpSpPr>
          <p:cNvPr id="3" name="Group 3"/>
          <p:cNvGrpSpPr>
            <a:grpSpLocks/>
          </p:cNvGrpSpPr>
          <p:nvPr/>
        </p:nvGrpSpPr>
        <p:grpSpPr bwMode="auto">
          <a:xfrm>
            <a:off x="152400" y="1752600"/>
            <a:ext cx="8763000" cy="4627563"/>
            <a:chOff x="152400" y="1752591"/>
            <a:chExt cx="8763000" cy="4627645"/>
          </a:xfrm>
        </p:grpSpPr>
        <p:pic>
          <p:nvPicPr>
            <p:cNvPr id="29704" name="Picture 3"/>
            <p:cNvPicPr>
              <a:picLocks noChangeAspect="1" noChangeArrowheads="1"/>
            </p:cNvPicPr>
            <p:nvPr/>
          </p:nvPicPr>
          <p:blipFill>
            <a:blip r:embed="rId3"/>
            <a:srcRect/>
            <a:stretch>
              <a:fillRect/>
            </a:stretch>
          </p:blipFill>
          <p:spPr bwMode="auto">
            <a:xfrm>
              <a:off x="4724400" y="1752591"/>
              <a:ext cx="4114800" cy="3176587"/>
            </a:xfrm>
            <a:prstGeom prst="rect">
              <a:avLst/>
            </a:prstGeom>
            <a:noFill/>
            <a:ln w="9525">
              <a:noFill/>
              <a:miter lim="800000"/>
              <a:headEnd/>
              <a:tailEnd/>
            </a:ln>
          </p:spPr>
        </p:pic>
        <p:cxnSp>
          <p:nvCxnSpPr>
            <p:cNvPr id="29705" name="Straight Arrow Connector 11"/>
            <p:cNvCxnSpPr>
              <a:cxnSpLocks noChangeShapeType="1"/>
            </p:cNvCxnSpPr>
            <p:nvPr/>
          </p:nvCxnSpPr>
          <p:spPr bwMode="auto">
            <a:xfrm>
              <a:off x="3886200" y="2706914"/>
              <a:ext cx="1295400" cy="0"/>
            </a:xfrm>
            <a:prstGeom prst="straightConnector1">
              <a:avLst/>
            </a:prstGeom>
            <a:noFill/>
            <a:ln w="76200" algn="ctr">
              <a:solidFill>
                <a:schemeClr val="tx1"/>
              </a:solidFill>
              <a:round/>
              <a:headEnd/>
              <a:tailEnd type="arrow" w="med" len="med"/>
            </a:ln>
          </p:spPr>
        </p:cxnSp>
        <p:sp>
          <p:nvSpPr>
            <p:cNvPr id="29706" name="Rectangle 12"/>
            <p:cNvSpPr>
              <a:spLocks noChangeArrowheads="1"/>
            </p:cNvSpPr>
            <p:nvPr/>
          </p:nvSpPr>
          <p:spPr bwMode="auto">
            <a:xfrm>
              <a:off x="6172200" y="1905006"/>
              <a:ext cx="1219200" cy="584200"/>
            </a:xfrm>
            <a:prstGeom prst="rect">
              <a:avLst/>
            </a:prstGeom>
            <a:noFill/>
            <a:ln w="9525">
              <a:noFill/>
              <a:miter lim="800000"/>
              <a:headEnd/>
              <a:tailEnd/>
            </a:ln>
          </p:spPr>
          <p:txBody>
            <a:bodyPr>
              <a:spAutoFit/>
            </a:bodyPr>
            <a:lstStyle/>
            <a:p>
              <a:r>
                <a:rPr lang="en-US" sz="3200">
                  <a:latin typeface="Calibri" pitchFamily="34" charset="0"/>
                </a:rPr>
                <a:t>Halal</a:t>
              </a:r>
            </a:p>
          </p:txBody>
        </p:sp>
        <p:sp>
          <p:nvSpPr>
            <p:cNvPr id="11" name="Rectangle 11"/>
            <p:cNvSpPr>
              <a:spLocks noChangeArrowheads="1"/>
            </p:cNvSpPr>
            <p:nvPr/>
          </p:nvSpPr>
          <p:spPr bwMode="auto">
            <a:xfrm>
              <a:off x="152400" y="5716506"/>
              <a:ext cx="8763000" cy="663730"/>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KW" sz="2700" dirty="0">
                  <a:latin typeface="Simplified Arabic" pitchFamily="18" charset="-78"/>
                  <a:ea typeface="Calibri" pitchFamily="34" charset="0"/>
                  <a:cs typeface="Simplified Arabic" pitchFamily="18" charset="-78"/>
                </a:rPr>
                <a:t>خبرة في مجال الحلال المؤدية إلى منح شهادة حلال مهنية هي قيمة مضافة.</a:t>
              </a:r>
              <a:endParaRPr lang="en-US" sz="2700" dirty="0">
                <a:latin typeface="Simplified Arabic" pitchFamily="18" charset="-78"/>
                <a:ea typeface="Calibri" pitchFamily="34" charset="0"/>
                <a:cs typeface="Simplified Arabic" pitchFamily="18" charset="-78"/>
              </a:endParaRPr>
            </a:p>
          </p:txBody>
        </p:sp>
      </p:grpSp>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ChangeArrowheads="1"/>
          </p:cNvSpPr>
          <p:nvPr/>
        </p:nvSpPr>
        <p:spPr bwMode="auto">
          <a:xfrm>
            <a:off x="152400" y="304800"/>
            <a:ext cx="8534400" cy="131818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eaLnBrk="0" hangingPunct="0">
              <a:lnSpc>
                <a:spcPct val="150000"/>
              </a:lnSpc>
            </a:pPr>
            <a:r>
              <a:rPr lang="ar-KW" sz="2800">
                <a:solidFill>
                  <a:schemeClr val="bg1"/>
                </a:solidFill>
                <a:latin typeface="Calibri" pitchFamily="34" charset="0"/>
              </a:rPr>
              <a:t>1-15 الهيئات </a:t>
            </a:r>
            <a:r>
              <a:rPr lang="ar-KW" sz="2800">
                <a:solidFill>
                  <a:schemeClr val="bg1"/>
                </a:solidFill>
                <a:latin typeface="Simplified Arabic" pitchFamily="18" charset="-78"/>
                <a:cs typeface="Simplified Arabic" pitchFamily="18" charset="-78"/>
              </a:rPr>
              <a:t>المانحة لشهادات الحلال غير جادة </a:t>
            </a:r>
            <a:r>
              <a:rPr lang="ar-KW" sz="2800">
                <a:solidFill>
                  <a:schemeClr val="bg1"/>
                </a:solidFill>
                <a:latin typeface="Calibri" pitchFamily="34" charset="0"/>
              </a:rPr>
              <a:t>في اختیار مشرفي الذبح الحلال ممن يمارس بإخلاص تعاليم الدين الإسلامي.</a:t>
            </a:r>
            <a:endParaRPr lang="en-US" sz="2800">
              <a:solidFill>
                <a:schemeClr val="bg1"/>
              </a:solidFill>
              <a:latin typeface="Calibri" pitchFamily="34" charset="0"/>
            </a:endParaRPr>
          </a:p>
        </p:txBody>
      </p:sp>
      <p:pic>
        <p:nvPicPr>
          <p:cNvPr id="30725" name="Picture 2"/>
          <p:cNvPicPr>
            <a:picLocks noChangeAspect="1" noChangeArrowheads="1"/>
          </p:cNvPicPr>
          <p:nvPr/>
        </p:nvPicPr>
        <p:blipFill>
          <a:blip r:embed="rId2"/>
          <a:srcRect/>
          <a:stretch>
            <a:fillRect/>
          </a:stretch>
        </p:blipFill>
        <p:spPr bwMode="auto">
          <a:xfrm>
            <a:off x="381000" y="1981200"/>
            <a:ext cx="3810000" cy="2857500"/>
          </a:xfrm>
          <a:prstGeom prst="rect">
            <a:avLst/>
          </a:prstGeom>
          <a:noFill/>
          <a:ln w="9525">
            <a:noFill/>
            <a:miter lim="800000"/>
            <a:headEnd/>
            <a:tailEnd/>
          </a:ln>
        </p:spPr>
      </p:pic>
      <p:pic>
        <p:nvPicPr>
          <p:cNvPr id="30726" name="Picture 5"/>
          <p:cNvPicPr>
            <a:picLocks noChangeAspect="1" noChangeArrowheads="1"/>
          </p:cNvPicPr>
          <p:nvPr/>
        </p:nvPicPr>
        <p:blipFill>
          <a:blip r:embed="rId3"/>
          <a:srcRect/>
          <a:stretch>
            <a:fillRect/>
          </a:stretch>
        </p:blipFill>
        <p:spPr bwMode="auto">
          <a:xfrm>
            <a:off x="5486400" y="1828800"/>
            <a:ext cx="1960563" cy="2673350"/>
          </a:xfrm>
          <a:prstGeom prst="rect">
            <a:avLst/>
          </a:prstGeom>
          <a:noFill/>
          <a:ln w="9525">
            <a:noFill/>
            <a:miter lim="800000"/>
            <a:headEnd/>
            <a:tailEnd/>
          </a:ln>
        </p:spPr>
      </p:pic>
      <p:sp>
        <p:nvSpPr>
          <p:cNvPr id="8" name="Rectangle 11"/>
          <p:cNvSpPr>
            <a:spLocks noChangeArrowheads="1"/>
          </p:cNvSpPr>
          <p:nvPr/>
        </p:nvSpPr>
        <p:spPr bwMode="auto">
          <a:xfrm>
            <a:off x="152400" y="4800600"/>
            <a:ext cx="8839200" cy="1708160"/>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800" dirty="0">
                <a:latin typeface="Simplified Arabic" pitchFamily="18" charset="-78"/>
                <a:ea typeface="Calibri" pitchFamily="34" charset="0"/>
                <a:cs typeface="Simplified Arabic" pitchFamily="18" charset="-78"/>
              </a:rPr>
              <a:t> في بعض الأحيان لا يؤدون الذباحون الحلال عمداً الصلوات المفروضة، أو أو أنه في وقت الذبح لا ينطقون التسمية.</a:t>
            </a:r>
            <a:endParaRPr lang="en-US" sz="2800" dirty="0">
              <a:latin typeface="Simplified Arabic" pitchFamily="18" charset="-78"/>
              <a:ea typeface="Calibri" pitchFamily="34" charset="0"/>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152400" y="304800"/>
            <a:ext cx="8534400" cy="68480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eaLnBrk="0" hangingPunct="0">
              <a:lnSpc>
                <a:spcPct val="150000"/>
              </a:lnSpc>
            </a:pPr>
            <a:r>
              <a:rPr lang="ar-KW" sz="2800">
                <a:solidFill>
                  <a:schemeClr val="bg1"/>
                </a:solidFill>
                <a:latin typeface="Simplified Arabic" pitchFamily="18" charset="-78"/>
                <a:cs typeface="Simplified Arabic" pitchFamily="18" charset="-78"/>
              </a:rPr>
              <a:t>1-16 </a:t>
            </a:r>
            <a:r>
              <a:rPr lang="ar-KW" sz="2800">
                <a:solidFill>
                  <a:schemeClr val="bg1"/>
                </a:solidFill>
                <a:latin typeface="Calibri" pitchFamily="34" charset="0"/>
              </a:rPr>
              <a:t>الهيئات </a:t>
            </a:r>
            <a:r>
              <a:rPr lang="ar-KW" sz="2800">
                <a:solidFill>
                  <a:schemeClr val="bg1"/>
                </a:solidFill>
                <a:latin typeface="Simplified Arabic" pitchFamily="18" charset="-78"/>
                <a:cs typeface="Simplified Arabic" pitchFamily="18" charset="-78"/>
              </a:rPr>
              <a:t>المانحة لشهادات الحلال لا تتفقد أماكن العمل.</a:t>
            </a:r>
            <a:endParaRPr lang="en-US" sz="2800">
              <a:solidFill>
                <a:schemeClr val="bg1"/>
              </a:solidFill>
              <a:latin typeface="Simplified Arabic" pitchFamily="18" charset="-78"/>
              <a:cs typeface="Simplified Arabic" pitchFamily="18" charset="-78"/>
            </a:endParaRPr>
          </a:p>
        </p:txBody>
      </p:sp>
      <p:sp>
        <p:nvSpPr>
          <p:cNvPr id="9" name="Rectangle 11"/>
          <p:cNvSpPr>
            <a:spLocks noChangeArrowheads="1"/>
          </p:cNvSpPr>
          <p:nvPr/>
        </p:nvSpPr>
        <p:spPr bwMode="auto">
          <a:xfrm>
            <a:off x="3200400" y="1752600"/>
            <a:ext cx="5715000" cy="523220"/>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defRPr/>
            </a:pPr>
            <a:r>
              <a:rPr lang="ar-KW" sz="2800" dirty="0">
                <a:latin typeface="Simplified Arabic" pitchFamily="18" charset="-78"/>
                <a:ea typeface="Calibri" pitchFamily="34" charset="0"/>
                <a:cs typeface="Simplified Arabic" pitchFamily="18" charset="-78"/>
              </a:rPr>
              <a:t>كثيرا ما تهمل مراقبة أماكن الحلال.</a:t>
            </a:r>
            <a:endParaRPr lang="en-US" sz="2800" dirty="0">
              <a:latin typeface="Simplified Arabic" pitchFamily="18" charset="-78"/>
              <a:ea typeface="Calibri" pitchFamily="34" charset="0"/>
              <a:cs typeface="Simplified Arabic" pitchFamily="18" charset="-78"/>
            </a:endParaRPr>
          </a:p>
        </p:txBody>
      </p:sp>
      <p:grpSp>
        <p:nvGrpSpPr>
          <p:cNvPr id="2" name="Group 11"/>
          <p:cNvGrpSpPr>
            <a:grpSpLocks/>
          </p:cNvGrpSpPr>
          <p:nvPr/>
        </p:nvGrpSpPr>
        <p:grpSpPr bwMode="auto">
          <a:xfrm>
            <a:off x="228600" y="1828800"/>
            <a:ext cx="2895600" cy="4114800"/>
            <a:chOff x="5014837" y="2253368"/>
            <a:chExt cx="3552827" cy="4545157"/>
          </a:xfrm>
        </p:grpSpPr>
        <p:pic>
          <p:nvPicPr>
            <p:cNvPr id="31760" name="Picture 10" descr="http://manhattan-condo-living.com/image_store/uploads/9/2/4/1/3/ar124740894031429.jpg"/>
            <p:cNvPicPr>
              <a:picLocks noChangeAspect="1" noChangeArrowheads="1"/>
            </p:cNvPicPr>
            <p:nvPr/>
          </p:nvPicPr>
          <p:blipFill>
            <a:blip r:embed="rId2"/>
            <a:srcRect/>
            <a:stretch>
              <a:fillRect/>
            </a:stretch>
          </p:blipFill>
          <p:spPr bwMode="auto">
            <a:xfrm>
              <a:off x="5014837" y="3462538"/>
              <a:ext cx="3552827" cy="3335987"/>
            </a:xfrm>
            <a:prstGeom prst="rect">
              <a:avLst/>
            </a:prstGeom>
            <a:noFill/>
            <a:ln w="9525">
              <a:noFill/>
              <a:miter lim="800000"/>
              <a:headEnd/>
              <a:tailEnd/>
            </a:ln>
          </p:spPr>
        </p:pic>
        <p:sp>
          <p:nvSpPr>
            <p:cNvPr id="31761" name="Rectangle 9"/>
            <p:cNvSpPr>
              <a:spLocks noChangeArrowheads="1"/>
            </p:cNvSpPr>
            <p:nvPr/>
          </p:nvSpPr>
          <p:spPr bwMode="auto">
            <a:xfrm rot="-2018236">
              <a:off x="5072191" y="2253368"/>
              <a:ext cx="2001092" cy="1327695"/>
            </a:xfrm>
            <a:prstGeom prst="rect">
              <a:avLst/>
            </a:prstGeom>
            <a:noFill/>
            <a:ln w="9525">
              <a:noFill/>
              <a:miter lim="800000"/>
              <a:headEnd/>
              <a:tailEnd/>
            </a:ln>
          </p:spPr>
          <p:txBody>
            <a:bodyPr>
              <a:spAutoFit/>
            </a:bodyPr>
            <a:lstStyle/>
            <a:p>
              <a:r>
                <a:rPr lang="en-US" sz="2800">
                  <a:latin typeface="Calibri" pitchFamily="34" charset="0"/>
                </a:rPr>
                <a:t>Halal</a:t>
              </a:r>
            </a:p>
            <a:p>
              <a:r>
                <a:rPr lang="en-US" sz="2800">
                  <a:latin typeface="Calibri" pitchFamily="34" charset="0"/>
                </a:rPr>
                <a:t>Certified </a:t>
              </a:r>
            </a:p>
            <a:p>
              <a:r>
                <a:rPr lang="en-US" sz="2800">
                  <a:latin typeface="Calibri" pitchFamily="34" charset="0"/>
                </a:rPr>
                <a:t>Premises</a:t>
              </a:r>
            </a:p>
          </p:txBody>
        </p:sp>
      </p:grpSp>
      <p:sp>
        <p:nvSpPr>
          <p:cNvPr id="11" name="Rectangle 11"/>
          <p:cNvSpPr>
            <a:spLocks noChangeArrowheads="1"/>
          </p:cNvSpPr>
          <p:nvPr/>
        </p:nvSpPr>
        <p:spPr bwMode="auto">
          <a:xfrm>
            <a:off x="3200400" y="2514600"/>
            <a:ext cx="5846763" cy="26781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457200" indent="-457200" algn="just" rtl="1">
              <a:buFont typeface="Courier New" pitchFamily="49" charset="0"/>
              <a:buChar char="o"/>
            </a:pPr>
            <a:r>
              <a:rPr lang="ar-KW" sz="2800">
                <a:solidFill>
                  <a:srgbClr val="000000"/>
                </a:solidFill>
                <a:latin typeface="Simplified Arabic" pitchFamily="18" charset="-78"/>
                <a:cs typeface="Simplified Arabic" pitchFamily="18" charset="-78"/>
              </a:rPr>
              <a:t>تعتقد </a:t>
            </a:r>
            <a:r>
              <a:rPr lang="ar-KW" sz="2800">
                <a:solidFill>
                  <a:srgbClr val="000000"/>
                </a:solidFill>
                <a:latin typeface="Calibri" pitchFamily="34" charset="0"/>
              </a:rPr>
              <a:t>الهيئات </a:t>
            </a:r>
            <a:r>
              <a:rPr lang="ar-KW" sz="2800">
                <a:solidFill>
                  <a:srgbClr val="000000"/>
                </a:solidFill>
                <a:latin typeface="Simplified Arabic" pitchFamily="18" charset="-78"/>
                <a:cs typeface="Simplified Arabic" pitchFamily="18" charset="-78"/>
              </a:rPr>
              <a:t>المانحة لشهادات الحلال أنه یمکنهم الاعتماد علی المصانع التي يصادقون عليها، لذا فإنهم يدققون عليهم مرة أو مرتین في السنة. </a:t>
            </a:r>
          </a:p>
          <a:p>
            <a:pPr marL="457200" indent="-457200" algn="just" rtl="1">
              <a:buFont typeface="Courier New" pitchFamily="49" charset="0"/>
              <a:buChar char="o"/>
            </a:pPr>
            <a:r>
              <a:rPr lang="ar-KW" sz="2800">
                <a:solidFill>
                  <a:srgbClr val="000000"/>
                </a:solidFill>
                <a:latin typeface="Simplified Arabic" pitchFamily="18" charset="-78"/>
                <a:cs typeface="Simplified Arabic" pitchFamily="18" charset="-78"/>
              </a:rPr>
              <a:t>بينما يجب إجراء عمليات التدقيق والتفتيش بشكل دوري يوميا أو أسبوعيا.</a:t>
            </a:r>
            <a:endParaRPr lang="en-GB" sz="2800">
              <a:solidFill>
                <a:srgbClr val="000000"/>
              </a:solidFill>
              <a:latin typeface="Simplified Arabic" pitchFamily="18" charset="-78"/>
              <a:cs typeface="Simplified Arabic" pitchFamily="18" charset="-78"/>
            </a:endParaRPr>
          </a:p>
        </p:txBody>
      </p:sp>
      <p:sp>
        <p:nvSpPr>
          <p:cNvPr id="12" name="Rectangle 11"/>
          <p:cNvSpPr>
            <a:spLocks noChangeArrowheads="1"/>
          </p:cNvSpPr>
          <p:nvPr/>
        </p:nvSpPr>
        <p:spPr bwMode="auto">
          <a:xfrm>
            <a:off x="2667000" y="5244405"/>
            <a:ext cx="6380162" cy="1384995"/>
          </a:xfrm>
          <a:prstGeom prst="rect">
            <a:avLst/>
          </a:prstGeom>
          <a:noFill/>
          <a:ln w="2857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KW" sz="2800" dirty="0">
                <a:latin typeface="Simplified Arabic" pitchFamily="18" charset="-78"/>
                <a:cs typeface="Simplified Arabic" pitchFamily="18" charset="-78"/>
              </a:rPr>
              <a:t> يجب أن تتجاوز عملية التفتيش المواد الخام. وينبغي أن تشمل المعدات المخصصة في الإنتاج الحلال. </a:t>
            </a:r>
            <a:endParaRPr lang="en-US" sz="2800" dirty="0">
              <a:latin typeface="Simplified Arabic" pitchFamily="18" charset="-78"/>
              <a:cs typeface="Simplified Arabic" pitchFamily="18" charset="-78"/>
            </a:endParaRPr>
          </a:p>
        </p:txBody>
      </p:sp>
      <p:sp>
        <p:nvSpPr>
          <p:cNvPr id="13" name="Rectangle 11"/>
          <p:cNvSpPr>
            <a:spLocks noChangeArrowheads="1"/>
          </p:cNvSpPr>
          <p:nvPr/>
        </p:nvSpPr>
        <p:spPr bwMode="auto">
          <a:xfrm>
            <a:off x="7144657" y="1153180"/>
            <a:ext cx="1752600" cy="523220"/>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defRPr/>
            </a:pPr>
            <a:r>
              <a:rPr lang="ar-KW" sz="2800" dirty="0">
                <a:latin typeface="Simplified Arabic" pitchFamily="18" charset="-78"/>
                <a:ea typeface="Calibri" pitchFamily="34" charset="0"/>
                <a:cs typeface="Simplified Arabic" pitchFamily="18" charset="-78"/>
              </a:rPr>
              <a:t>مثال:</a:t>
            </a:r>
            <a:endParaRPr lang="en-US" sz="2800" dirty="0">
              <a:latin typeface="Simplified Arabic" pitchFamily="18" charset="-78"/>
              <a:ea typeface="Calibri" pitchFamily="34" charset="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500"/>
                                        <p:tgtEl>
                                          <p:spTgt spid="11">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381000" y="1371600"/>
            <a:ext cx="8305800" cy="1981200"/>
          </a:xfrm>
          <a:prstGeom prst="rect">
            <a:avLst/>
          </a:prstGeom>
          <a:solidFill>
            <a:schemeClr val="accent2"/>
          </a:solidFill>
          <a:ln w="9525">
            <a:noFill/>
            <a:miter lim="800000"/>
            <a:headEnd/>
            <a:tailEnd/>
          </a:ln>
        </p:spPr>
        <p:txBody>
          <a:bodyPr/>
          <a:lstStyle/>
          <a:p>
            <a:pPr algn="ctr" rtl="1" eaLnBrk="0" hangingPunct="0">
              <a:lnSpc>
                <a:spcPct val="150000"/>
              </a:lnSpc>
            </a:pPr>
            <a:r>
              <a:rPr lang="en-US" sz="4000">
                <a:solidFill>
                  <a:schemeClr val="bg1"/>
                </a:solidFill>
                <a:latin typeface="Simplified Arabic" pitchFamily="18" charset="-78"/>
                <a:cs typeface="Simplified Arabic" pitchFamily="18" charset="-78"/>
              </a:rPr>
              <a:t>The consumer has the right to know</a:t>
            </a:r>
          </a:p>
          <a:p>
            <a:pPr algn="ctr" rtl="1" eaLnBrk="0" hangingPunct="0">
              <a:lnSpc>
                <a:spcPct val="150000"/>
              </a:lnSpc>
            </a:pPr>
            <a:r>
              <a:rPr lang="ar-KW" sz="4000">
                <a:solidFill>
                  <a:schemeClr val="bg1"/>
                </a:solidFill>
                <a:latin typeface="Simplified Arabic" pitchFamily="18" charset="-78"/>
                <a:cs typeface="Simplified Arabic" pitchFamily="18" charset="-78"/>
              </a:rPr>
              <a:t>من حق المستهلك أن يعرف</a:t>
            </a:r>
          </a:p>
        </p:txBody>
      </p:sp>
      <p:sp>
        <p:nvSpPr>
          <p:cNvPr id="5123" name="Title 1"/>
          <p:cNvSpPr txBox="1">
            <a:spLocks/>
          </p:cNvSpPr>
          <p:nvPr/>
        </p:nvSpPr>
        <p:spPr bwMode="auto">
          <a:xfrm>
            <a:off x="381000" y="3581400"/>
            <a:ext cx="8305800" cy="1371600"/>
          </a:xfrm>
          <a:prstGeom prst="rect">
            <a:avLst/>
          </a:prstGeom>
          <a:solidFill>
            <a:srgbClr val="7030A0"/>
          </a:solidFill>
          <a:ln w="9525">
            <a:noFill/>
            <a:miter lim="800000"/>
            <a:headEnd/>
            <a:tailEnd/>
          </a:ln>
        </p:spPr>
        <p:txBody>
          <a:bodyPr/>
          <a:lstStyle/>
          <a:p>
            <a:pPr algn="ctr" rtl="1" eaLnBrk="0" hangingPunct="0">
              <a:lnSpc>
                <a:spcPct val="150000"/>
              </a:lnSpc>
            </a:pPr>
            <a:r>
              <a:rPr lang="en-US" sz="2800">
                <a:solidFill>
                  <a:schemeClr val="bg1"/>
                </a:solidFill>
                <a:latin typeface="Simplified Arabic" pitchFamily="18" charset="-78"/>
                <a:ea typeface="MS PGothic" pitchFamily="34" charset="-128"/>
                <a:cs typeface="Simplified Arabic" pitchFamily="18" charset="-78"/>
              </a:rPr>
              <a:t>And deliberately consumers are made not to know</a:t>
            </a:r>
          </a:p>
          <a:p>
            <a:pPr algn="ctr" rtl="1" eaLnBrk="0" hangingPunct="0">
              <a:lnSpc>
                <a:spcPct val="150000"/>
              </a:lnSpc>
            </a:pPr>
            <a:r>
              <a:rPr lang="ar-KW" sz="2800">
                <a:solidFill>
                  <a:schemeClr val="bg1"/>
                </a:solidFill>
                <a:latin typeface="Simplified Arabic" pitchFamily="18" charset="-78"/>
                <a:ea typeface="MS PGothic" pitchFamily="34" charset="-128"/>
                <a:cs typeface="Simplified Arabic" pitchFamily="18" charset="-78"/>
              </a:rPr>
              <a:t>ويتم عمداً جعل المستهلك لا يعرف</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1"/>
          <p:cNvSpPr>
            <a:spLocks noChangeArrowheads="1"/>
          </p:cNvSpPr>
          <p:nvPr/>
        </p:nvSpPr>
        <p:spPr bwMode="auto">
          <a:xfrm>
            <a:off x="152400" y="304800"/>
            <a:ext cx="8534400" cy="17081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eaLnBrk="0" hangingPunct="0">
              <a:lnSpc>
                <a:spcPct val="200000"/>
              </a:lnSpc>
            </a:pPr>
            <a:r>
              <a:rPr lang="ar-KW" sz="2800">
                <a:solidFill>
                  <a:schemeClr val="bg1"/>
                </a:solidFill>
                <a:latin typeface="Simplified Arabic" pitchFamily="18" charset="-78"/>
                <a:cs typeface="Simplified Arabic" pitchFamily="18" charset="-78"/>
              </a:rPr>
              <a:t>1-17 عدم وجود ثقافة كافية في الحلال لدى العاملين في </a:t>
            </a:r>
            <a:r>
              <a:rPr lang="ar-KW" sz="2800">
                <a:solidFill>
                  <a:schemeClr val="bg1"/>
                </a:solidFill>
                <a:latin typeface="Calibri" pitchFamily="34" charset="0"/>
              </a:rPr>
              <a:t>الهيئات </a:t>
            </a:r>
            <a:r>
              <a:rPr lang="ar-KW" sz="2800">
                <a:solidFill>
                  <a:schemeClr val="bg1"/>
                </a:solidFill>
                <a:latin typeface="Simplified Arabic" pitchFamily="18" charset="-78"/>
                <a:cs typeface="Simplified Arabic" pitchFamily="18" charset="-78"/>
              </a:rPr>
              <a:t>المانحة لشهادات الحلال للتمييز بين الحلال من الحرام.</a:t>
            </a:r>
            <a:endParaRPr lang="en-US" sz="2800">
              <a:solidFill>
                <a:schemeClr val="bg1"/>
              </a:solidFill>
              <a:latin typeface="Simplified Arabic" pitchFamily="18" charset="-78"/>
              <a:cs typeface="Simplified Arabic" pitchFamily="18" charset="-78"/>
            </a:endParaRPr>
          </a:p>
        </p:txBody>
      </p:sp>
      <p:pic>
        <p:nvPicPr>
          <p:cNvPr id="32773" name="Picture 2"/>
          <p:cNvPicPr>
            <a:picLocks noChangeAspect="1" noChangeArrowheads="1"/>
          </p:cNvPicPr>
          <p:nvPr/>
        </p:nvPicPr>
        <p:blipFill>
          <a:blip r:embed="rId2"/>
          <a:srcRect/>
          <a:stretch>
            <a:fillRect/>
          </a:stretch>
        </p:blipFill>
        <p:spPr bwMode="auto">
          <a:xfrm>
            <a:off x="990600" y="1941513"/>
            <a:ext cx="1524000" cy="1106487"/>
          </a:xfrm>
          <a:prstGeom prst="rect">
            <a:avLst/>
          </a:prstGeom>
          <a:noFill/>
          <a:ln w="9525">
            <a:noFill/>
            <a:miter lim="800000"/>
            <a:headEnd/>
            <a:tailEnd/>
          </a:ln>
        </p:spPr>
      </p:pic>
      <p:sp>
        <p:nvSpPr>
          <p:cNvPr id="6" name="Rectangle 11"/>
          <p:cNvSpPr>
            <a:spLocks noChangeArrowheads="1"/>
          </p:cNvSpPr>
          <p:nvPr/>
        </p:nvSpPr>
        <p:spPr bwMode="auto">
          <a:xfrm>
            <a:off x="381000" y="3657600"/>
            <a:ext cx="8229600" cy="2569934"/>
          </a:xfrm>
          <a:prstGeom prst="rect">
            <a:avLst/>
          </a:prstGeom>
          <a:noFill/>
          <a:ln w="2857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rtl="1" eaLnBrk="1" hangingPunct="1">
              <a:lnSpc>
                <a:spcPct val="200000"/>
              </a:lnSpc>
              <a:defRPr/>
            </a:pPr>
            <a:r>
              <a:rPr lang="ar-KW" sz="2800" dirty="0">
                <a:latin typeface="Simplified Arabic" pitchFamily="18" charset="-78"/>
                <a:cs typeface="Simplified Arabic" pitchFamily="18" charset="-78"/>
              </a:rPr>
              <a:t>العديد من المواد الخام التي أدخلت حديثا مثل المضافات الغذائية </a:t>
            </a:r>
            <a:r>
              <a:rPr lang="ar-KW" sz="2800" dirty="0" smtClean="0">
                <a:latin typeface="Simplified Arabic" pitchFamily="18" charset="-78"/>
                <a:cs typeface="Simplified Arabic" pitchFamily="18" charset="-78"/>
              </a:rPr>
              <a:t>أصولها من الصوف </a:t>
            </a:r>
            <a:r>
              <a:rPr lang="ar-KW" sz="2800" dirty="0">
                <a:latin typeface="Simplified Arabic" pitchFamily="18" charset="-78"/>
                <a:cs typeface="Simplified Arabic" pitchFamily="18" charset="-78"/>
              </a:rPr>
              <a:t>أو الحشرات تحتاج إلى الكيميائي الذي لديه القدرة على شرح طبيعة </a:t>
            </a:r>
            <a:r>
              <a:rPr lang="ar-KW" sz="2800" dirty="0" smtClean="0">
                <a:latin typeface="Simplified Arabic" pitchFamily="18" charset="-78"/>
                <a:cs typeface="Simplified Arabic" pitchFamily="18" charset="-78"/>
              </a:rPr>
              <a:t>هذه المواد </a:t>
            </a:r>
            <a:r>
              <a:rPr lang="ar-KW" sz="2800" dirty="0">
                <a:latin typeface="Simplified Arabic" pitchFamily="18" charset="-78"/>
                <a:cs typeface="Simplified Arabic" pitchFamily="18" charset="-78"/>
              </a:rPr>
              <a:t>الخام لدعم </a:t>
            </a:r>
            <a:r>
              <a:rPr lang="ar-KW" sz="2800" dirty="0" smtClean="0">
                <a:latin typeface="Simplified Arabic" pitchFamily="18" charset="-78"/>
                <a:cs typeface="Simplified Arabic" pitchFamily="18" charset="-78"/>
              </a:rPr>
              <a:t>قرارات لجان الإفتاء.</a:t>
            </a:r>
            <a:endParaRPr lang="en-US" sz="2800" dirty="0" smtClean="0">
              <a:latin typeface="Simplified Arabic" pitchFamily="18" charset="-78"/>
              <a:cs typeface="Simplified Arabic" pitchFamily="18" charset="-78"/>
            </a:endParaRPr>
          </a:p>
        </p:txBody>
      </p:sp>
      <p:sp>
        <p:nvSpPr>
          <p:cNvPr id="7" name="Rectangle 11"/>
          <p:cNvSpPr>
            <a:spLocks noChangeArrowheads="1"/>
          </p:cNvSpPr>
          <p:nvPr/>
        </p:nvSpPr>
        <p:spPr bwMode="auto">
          <a:xfrm>
            <a:off x="6858000" y="2971800"/>
            <a:ext cx="1752600" cy="584775"/>
          </a:xfrm>
          <a:prstGeom prst="rect">
            <a:avLst/>
          </a:prstGeom>
          <a:solidFill>
            <a:schemeClr val="accent2">
              <a:lumMod val="60000"/>
              <a:lumOff val="4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defRPr/>
            </a:pPr>
            <a:r>
              <a:rPr lang="ar-KW" sz="3200" dirty="0">
                <a:solidFill>
                  <a:schemeClr val="bg1"/>
                </a:solidFill>
                <a:latin typeface="Simplified Arabic" pitchFamily="18" charset="-78"/>
                <a:ea typeface="Calibri" pitchFamily="34" charset="0"/>
                <a:cs typeface="Simplified Arabic" pitchFamily="18" charset="-78"/>
              </a:rPr>
              <a:t>مثال:</a:t>
            </a:r>
            <a:endParaRPr lang="en-US" sz="3200" dirty="0">
              <a:solidFill>
                <a:schemeClr val="bg1"/>
              </a:solidFill>
              <a:latin typeface="Simplified Arabic" pitchFamily="18" charset="-78"/>
              <a:ea typeface="Calibri" pitchFamily="34" charset="0"/>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304800" y="1082211"/>
            <a:ext cx="8458200" cy="81945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700" dirty="0">
                <a:latin typeface="Simplified Arabic" pitchFamily="18" charset="-78"/>
                <a:ea typeface="Calibri" pitchFamily="34" charset="0"/>
                <a:cs typeface="Simplified Arabic" pitchFamily="18" charset="-78"/>
              </a:rPr>
              <a:t>إن الغليسرين في الصابون يمكن أن يعاد مرة أخرى إلى أصله: الغليسرين.</a:t>
            </a:r>
            <a:endParaRPr lang="en-US" sz="2700" dirty="0">
              <a:latin typeface="Simplified Arabic" pitchFamily="18" charset="-78"/>
              <a:ea typeface="Calibri" pitchFamily="34" charset="0"/>
              <a:cs typeface="Simplified Arabic" pitchFamily="18" charset="-78"/>
            </a:endParaRPr>
          </a:p>
        </p:txBody>
      </p:sp>
      <p:pic>
        <p:nvPicPr>
          <p:cNvPr id="33797" name="Picture 2" descr="1044753.jpeg"/>
          <p:cNvPicPr>
            <a:picLocks noChangeAspect="1" noChangeArrowheads="1"/>
          </p:cNvPicPr>
          <p:nvPr/>
        </p:nvPicPr>
        <p:blipFill>
          <a:blip r:embed="rId2"/>
          <a:srcRect/>
          <a:stretch>
            <a:fillRect/>
          </a:stretch>
        </p:blipFill>
        <p:spPr bwMode="auto">
          <a:xfrm>
            <a:off x="609600" y="4783138"/>
            <a:ext cx="2736850" cy="1536700"/>
          </a:xfrm>
          <a:prstGeom prst="rect">
            <a:avLst/>
          </a:prstGeom>
          <a:noFill/>
          <a:ln w="9525">
            <a:noFill/>
            <a:miter lim="800000"/>
            <a:headEnd/>
            <a:tailEnd/>
          </a:ln>
        </p:spPr>
      </p:pic>
      <p:sp>
        <p:nvSpPr>
          <p:cNvPr id="6" name="Rectangle 11"/>
          <p:cNvSpPr>
            <a:spLocks noChangeArrowheads="1"/>
          </p:cNvSpPr>
          <p:nvPr/>
        </p:nvSpPr>
        <p:spPr bwMode="auto">
          <a:xfrm>
            <a:off x="304800" y="2133600"/>
            <a:ext cx="8458200" cy="3431709"/>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rtl="1" eaLnBrk="1" hangingPunct="1">
              <a:lnSpc>
                <a:spcPct val="200000"/>
              </a:lnSpc>
              <a:defRPr/>
            </a:pPr>
            <a:r>
              <a:rPr lang="ar-KW" sz="2800" dirty="0">
                <a:latin typeface="Simplified Arabic" pitchFamily="18" charset="-78"/>
                <a:ea typeface="Calibri" pitchFamily="34" charset="0"/>
                <a:cs typeface="Simplified Arabic" pitchFamily="18" charset="-78"/>
              </a:rPr>
              <a:t>أي </a:t>
            </a:r>
            <a:r>
              <a:rPr lang="ar-KW" sz="2800" dirty="0" smtClean="0">
                <a:latin typeface="Simplified Arabic" pitchFamily="18" charset="-78"/>
                <a:ea typeface="Calibri" pitchFamily="34" charset="0"/>
                <a:cs typeface="Simplified Arabic" pitchFamily="18" charset="-78"/>
              </a:rPr>
              <a:t>أن التفاعل </a:t>
            </a:r>
            <a:r>
              <a:rPr lang="ar-KW" sz="2800" dirty="0">
                <a:latin typeface="Simplified Arabic" pitchFamily="18" charset="-78"/>
                <a:ea typeface="Calibri" pitchFamily="34" charset="0"/>
                <a:cs typeface="Simplified Arabic" pitchFamily="18" charset="-78"/>
              </a:rPr>
              <a:t>الكيميائي </a:t>
            </a:r>
            <a:r>
              <a:rPr lang="ar-KW" sz="2800" dirty="0" smtClean="0">
                <a:latin typeface="Simplified Arabic" pitchFamily="18" charset="-78"/>
                <a:ea typeface="Calibri" pitchFamily="34" charset="0"/>
                <a:cs typeface="Simplified Arabic" pitchFamily="18" charset="-78"/>
              </a:rPr>
              <a:t>في صناعة الصابون قابل </a:t>
            </a:r>
            <a:r>
              <a:rPr lang="ar-KW" sz="2800" dirty="0">
                <a:latin typeface="Simplified Arabic" pitchFamily="18" charset="-78"/>
                <a:ea typeface="Calibri" pitchFamily="34" charset="0"/>
                <a:cs typeface="Simplified Arabic" pitchFamily="18" charset="-78"/>
              </a:rPr>
              <a:t>للانعكاس، وطبيعة </a:t>
            </a:r>
            <a:r>
              <a:rPr lang="ar-KW" sz="2800" dirty="0" smtClean="0">
                <a:latin typeface="Simplified Arabic" pitchFamily="18" charset="-78"/>
                <a:ea typeface="Calibri" pitchFamily="34" charset="0"/>
                <a:cs typeface="Simplified Arabic" pitchFamily="18" charset="-78"/>
              </a:rPr>
              <a:t>النجس الأصلية والتي هي من المواد </a:t>
            </a:r>
            <a:r>
              <a:rPr lang="ar-KW" sz="2800" dirty="0">
                <a:latin typeface="Simplified Arabic" pitchFamily="18" charset="-78"/>
                <a:ea typeface="Calibri" pitchFamily="34" charset="0"/>
                <a:cs typeface="Simplified Arabic" pitchFamily="18" charset="-78"/>
              </a:rPr>
              <a:t>الخام لا تزال موجودة، وبالتالي فإن مفهوم </a:t>
            </a:r>
            <a:r>
              <a:rPr lang="ar-KW" sz="2800" dirty="0" smtClean="0">
                <a:latin typeface="Simplified Arabic" pitchFamily="18" charset="-78"/>
                <a:ea typeface="Calibri" pitchFamily="34" charset="0"/>
                <a:cs typeface="Simplified Arabic" pitchFamily="18" charset="-78"/>
              </a:rPr>
              <a:t>إستحالة الجليسرين النجس في </a:t>
            </a:r>
            <a:r>
              <a:rPr lang="ar-KW" sz="2800" dirty="0">
                <a:latin typeface="Simplified Arabic" pitchFamily="18" charset="-78"/>
                <a:ea typeface="Calibri" pitchFamily="34" charset="0"/>
                <a:cs typeface="Simplified Arabic" pitchFamily="18" charset="-78"/>
              </a:rPr>
              <a:t>الصابون كما اقترح من قبل علماء الشريعة لم يكن </a:t>
            </a:r>
            <a:r>
              <a:rPr lang="ar-KW" sz="2800" dirty="0" smtClean="0">
                <a:latin typeface="Simplified Arabic" pitchFamily="18" charset="-78"/>
                <a:ea typeface="Calibri" pitchFamily="34" charset="0"/>
                <a:cs typeface="Simplified Arabic" pitchFamily="18" charset="-78"/>
              </a:rPr>
              <a:t>صحيحا*.</a:t>
            </a:r>
            <a:endParaRPr lang="en-US" sz="2800" dirty="0" smtClean="0">
              <a:latin typeface="Simplified Arabic" pitchFamily="18" charset="-78"/>
              <a:ea typeface="Calibri" pitchFamily="34" charset="0"/>
              <a:cs typeface="Simplified Arabic" pitchFamily="18" charset="-78"/>
            </a:endParaRPr>
          </a:p>
        </p:txBody>
      </p:sp>
      <p:sp>
        <p:nvSpPr>
          <p:cNvPr id="5" name="Rectangle 11"/>
          <p:cNvSpPr>
            <a:spLocks noChangeArrowheads="1"/>
          </p:cNvSpPr>
          <p:nvPr/>
        </p:nvSpPr>
        <p:spPr bwMode="auto">
          <a:xfrm>
            <a:off x="304800" y="91611"/>
            <a:ext cx="8458200" cy="846386"/>
          </a:xfrm>
          <a:prstGeom prst="rect">
            <a:avLst/>
          </a:prstGeom>
          <a:solidFill>
            <a:srgbClr val="FFC00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2800" dirty="0">
                <a:latin typeface="Simplified Arabic" pitchFamily="18" charset="-78"/>
                <a:ea typeface="Calibri" pitchFamily="34" charset="0"/>
                <a:cs typeface="Simplified Arabic" pitchFamily="18" charset="-78"/>
              </a:rPr>
              <a:t>على سبيل المثال: الإستحالة. الدهون في الصابون كان يعتقد أنه تحول</a:t>
            </a:r>
            <a:endParaRPr lang="en-US" sz="2800" dirty="0">
              <a:latin typeface="Simplified Arabic" pitchFamily="18" charset="-78"/>
              <a:ea typeface="Calibri" pitchFamily="34" charset="0"/>
              <a:cs typeface="Simplified Arabic" pitchFamily="18" charset="-78"/>
            </a:endParaRPr>
          </a:p>
        </p:txBody>
      </p:sp>
      <p:sp>
        <p:nvSpPr>
          <p:cNvPr id="7" name="Rectangle 11"/>
          <p:cNvSpPr>
            <a:spLocks noChangeArrowheads="1"/>
          </p:cNvSpPr>
          <p:nvPr/>
        </p:nvSpPr>
        <p:spPr bwMode="auto">
          <a:xfrm>
            <a:off x="152400" y="5715016"/>
            <a:ext cx="8458200" cy="46166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defRPr/>
            </a:pPr>
            <a:r>
              <a:rPr lang="ar-KW" sz="2400" dirty="0">
                <a:latin typeface="Simplified Arabic" pitchFamily="18" charset="-78"/>
                <a:ea typeface="Calibri" pitchFamily="34" charset="0"/>
                <a:cs typeface="Simplified Arabic" pitchFamily="18" charset="-78"/>
              </a:rPr>
              <a:t>* وفقا لفهمي للإستحالة.</a:t>
            </a:r>
            <a:endParaRPr lang="en-US" sz="2400" dirty="0">
              <a:latin typeface="Simplified Arabic" pitchFamily="18" charset="-78"/>
              <a:ea typeface="Calibri" pitchFamily="34" charset="0"/>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152400" y="228600"/>
            <a:ext cx="8534400" cy="133113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800" dirty="0">
                <a:solidFill>
                  <a:schemeClr val="bg1"/>
                </a:solidFill>
                <a:latin typeface="Simplified Arabic" pitchFamily="18" charset="-78"/>
                <a:cs typeface="Simplified Arabic" pitchFamily="18" charset="-78"/>
              </a:rPr>
              <a:t>1-18 مع بضعة استثناءات، كان هناك جهد للإساءة في مصداقية الهيئات المانحة لشهادات الحلال.</a:t>
            </a:r>
            <a:endParaRPr lang="en-US" sz="2800" dirty="0">
              <a:solidFill>
                <a:schemeClr val="bg1"/>
              </a:solidFill>
              <a:latin typeface="Simplified Arabic" pitchFamily="18" charset="-78"/>
              <a:cs typeface="Simplified Arabic" pitchFamily="18" charset="-78"/>
            </a:endParaRPr>
          </a:p>
        </p:txBody>
      </p:sp>
      <p:pic>
        <p:nvPicPr>
          <p:cNvPr id="34821" name="Picture 8"/>
          <p:cNvPicPr>
            <a:picLocks noChangeAspect="1" noChangeArrowheads="1"/>
          </p:cNvPicPr>
          <p:nvPr/>
        </p:nvPicPr>
        <p:blipFill>
          <a:blip r:embed="rId2"/>
          <a:srcRect/>
          <a:stretch>
            <a:fillRect/>
          </a:stretch>
        </p:blipFill>
        <p:spPr bwMode="auto">
          <a:xfrm>
            <a:off x="381000" y="5910263"/>
            <a:ext cx="990600" cy="947737"/>
          </a:xfrm>
          <a:prstGeom prst="rect">
            <a:avLst/>
          </a:prstGeom>
          <a:noFill/>
          <a:ln w="9525">
            <a:noFill/>
            <a:miter lim="800000"/>
            <a:headEnd/>
            <a:tailEnd/>
          </a:ln>
        </p:spPr>
      </p:pic>
      <p:sp>
        <p:nvSpPr>
          <p:cNvPr id="33799" name="Rectangle 11"/>
          <p:cNvSpPr>
            <a:spLocks noChangeArrowheads="1"/>
          </p:cNvSpPr>
          <p:nvPr/>
        </p:nvSpPr>
        <p:spPr bwMode="auto">
          <a:xfrm>
            <a:off x="152400" y="1676400"/>
            <a:ext cx="8534400" cy="1978025"/>
          </a:xfrm>
          <a:prstGeom prst="rect">
            <a:avLst/>
          </a:prstGeom>
          <a:solidFill>
            <a:srgbClr val="00B050"/>
          </a:solidFill>
          <a:ln w="28575">
            <a:noFill/>
            <a:miter lim="800000"/>
            <a:headEnd/>
            <a:tailEnd/>
          </a:ln>
        </p:spPr>
        <p:txBody>
          <a:bodyPr>
            <a:spAutoFit/>
          </a:bodyPr>
          <a:lstStyle/>
          <a:p>
            <a:pPr algn="just" rtl="1">
              <a:lnSpc>
                <a:spcPct val="150000"/>
              </a:lnSpc>
            </a:pPr>
            <a:r>
              <a:rPr lang="ar-KW" sz="2800">
                <a:solidFill>
                  <a:schemeClr val="bg1"/>
                </a:solidFill>
                <a:latin typeface="Simplified Arabic" pitchFamily="18" charset="-78"/>
                <a:cs typeface="Simplified Arabic" pitchFamily="18" charset="-78"/>
              </a:rPr>
              <a:t>إن مصلحة جميع الهيئات المانحة لشهادات الحلال هو أن تكون معتمدة من قبل المنظمات الحلال الدولية مثل موي من اندونيسيا بحيث لا يتم رفض شهاداتهم.</a:t>
            </a:r>
            <a:endParaRPr lang="en-US" sz="2800">
              <a:solidFill>
                <a:schemeClr val="bg1"/>
              </a:solidFill>
              <a:latin typeface="Simplified Arabic" pitchFamily="18" charset="-78"/>
              <a:cs typeface="Simplified Arabic" pitchFamily="18" charset="-78"/>
            </a:endParaRPr>
          </a:p>
        </p:txBody>
      </p:sp>
      <p:sp>
        <p:nvSpPr>
          <p:cNvPr id="6" name="Rectangle 11"/>
          <p:cNvSpPr>
            <a:spLocks noChangeArrowheads="1"/>
          </p:cNvSpPr>
          <p:nvPr/>
        </p:nvSpPr>
        <p:spPr bwMode="auto">
          <a:xfrm>
            <a:off x="152400" y="3733800"/>
            <a:ext cx="8534400" cy="2816225"/>
          </a:xfrm>
          <a:prstGeom prst="rect">
            <a:avLst/>
          </a:prstGeom>
          <a:noFill/>
          <a:ln w="9525">
            <a:noFill/>
            <a:miter lim="800000"/>
            <a:headEnd/>
            <a:tailEnd/>
          </a:ln>
        </p:spPr>
        <p:txBody>
          <a:bodyPr>
            <a:spAutoFit/>
          </a:bodyPr>
          <a:lstStyle/>
          <a:p>
            <a:pPr algn="just" rtl="1">
              <a:lnSpc>
                <a:spcPct val="150000"/>
              </a:lnSpc>
            </a:pPr>
            <a:r>
              <a:rPr lang="ar-KW" sz="2400">
                <a:latin typeface="Simplified Arabic" pitchFamily="18" charset="-78"/>
                <a:cs typeface="Simplified Arabic" pitchFamily="18" charset="-78"/>
              </a:rPr>
              <a:t>ولكي تكون الهيئات المانحة لشهادات الحلال معتمدة، فإن منظمة الحلال الدولية المفوضة مهتمة بشكل رئيسي بتلقي رسوم عالية من الهيئات المانحة لشهادات الحلال، مما أثر ذلك على مصداقية الهيئات المانحة لشهادات الحلال وفي بعض الأحيان تضطر فيه الهيئات المانحة لشهادات الحلال إلى الرشوة من أجل أن يكونوا في السوق.</a:t>
            </a:r>
            <a:endParaRPr lang="en-US" sz="240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5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http://www.johnston.k12.ia.us/schools/elemlmc/images/arrow.png"/>
          <p:cNvPicPr>
            <a:picLocks noChangeAspect="1" noChangeArrowheads="1"/>
          </p:cNvPicPr>
          <p:nvPr/>
        </p:nvPicPr>
        <p:blipFill>
          <a:blip r:embed="rId2"/>
          <a:srcRect/>
          <a:stretch>
            <a:fillRect/>
          </a:stretch>
        </p:blipFill>
        <p:spPr bwMode="auto">
          <a:xfrm>
            <a:off x="260350" y="2081213"/>
            <a:ext cx="1362075" cy="3867150"/>
          </a:xfrm>
          <a:prstGeom prst="rect">
            <a:avLst/>
          </a:prstGeom>
          <a:noFill/>
          <a:ln w="9525">
            <a:noFill/>
            <a:miter lim="800000"/>
            <a:headEnd/>
            <a:tailEnd/>
          </a:ln>
        </p:spPr>
      </p:pic>
      <p:pic>
        <p:nvPicPr>
          <p:cNvPr id="35843" name="Picture 10" descr="http://afelgueres.files.wordpress.com/2011/08/imagen-manual.jpg"/>
          <p:cNvPicPr>
            <a:picLocks noChangeAspect="1" noChangeArrowheads="1"/>
          </p:cNvPicPr>
          <p:nvPr/>
        </p:nvPicPr>
        <p:blipFill>
          <a:blip r:embed="rId3"/>
          <a:srcRect/>
          <a:stretch>
            <a:fillRect/>
          </a:stretch>
        </p:blipFill>
        <p:spPr bwMode="auto">
          <a:xfrm>
            <a:off x="228600" y="1066800"/>
            <a:ext cx="1425575" cy="949325"/>
          </a:xfrm>
          <a:prstGeom prst="rect">
            <a:avLst/>
          </a:prstGeom>
          <a:noFill/>
          <a:ln w="9525">
            <a:noFill/>
            <a:miter lim="800000"/>
            <a:headEnd/>
            <a:tailEnd/>
          </a:ln>
        </p:spPr>
      </p:pic>
      <p:sp>
        <p:nvSpPr>
          <p:cNvPr id="12"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rtl="1" eaLnBrk="0" hangingPunct="0">
              <a:defRPr/>
            </a:pPr>
            <a:r>
              <a:rPr lang="ar-KW" sz="2800" dirty="0">
                <a:solidFill>
                  <a:schemeClr val="bg1"/>
                </a:solidFill>
                <a:latin typeface="Simplified Arabic" pitchFamily="18" charset="-78"/>
                <a:ea typeface="Calibri" pitchFamily="34" charset="0"/>
                <a:cs typeface="Simplified Arabic" pitchFamily="18" charset="-78"/>
              </a:rPr>
              <a:t>2. عدم اتباع إجراءات الحلال</a:t>
            </a:r>
          </a:p>
        </p:txBody>
      </p:sp>
      <p:sp>
        <p:nvSpPr>
          <p:cNvPr id="13" name="Rectangle 11"/>
          <p:cNvSpPr>
            <a:spLocks noChangeArrowheads="1"/>
          </p:cNvSpPr>
          <p:nvPr/>
        </p:nvSpPr>
        <p:spPr bwMode="auto">
          <a:xfrm>
            <a:off x="1828800" y="762000"/>
            <a:ext cx="7162800" cy="267765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800" dirty="0">
                <a:solidFill>
                  <a:schemeClr val="bg1"/>
                </a:solidFill>
                <a:latin typeface="Simplified Arabic" pitchFamily="18" charset="-78"/>
                <a:cs typeface="Simplified Arabic" pitchFamily="18" charset="-78"/>
              </a:rPr>
              <a:t>2-1 بعض </a:t>
            </a:r>
            <a:r>
              <a:rPr lang="ar-KW" sz="2800" dirty="0">
                <a:latin typeface="Simplified Arabic" pitchFamily="18" charset="-78"/>
                <a:cs typeface="Simplified Arabic" pitchFamily="18" charset="-78"/>
              </a:rPr>
              <a:t>الهيئات المانحة لشهادات الحلال </a:t>
            </a:r>
            <a:r>
              <a:rPr lang="ar-KW" sz="2800" dirty="0">
                <a:solidFill>
                  <a:schemeClr val="bg1"/>
                </a:solidFill>
                <a:latin typeface="Simplified Arabic" pitchFamily="18" charset="-78"/>
                <a:cs typeface="Simplified Arabic" pitchFamily="18" charset="-78"/>
              </a:rPr>
              <a:t>قد يكون لديها دليل الإجراءات أو على الأقل توافق على اتباع مجموعة من إرشادات الحلال أو معيار حلال معين ولكن في الواقع هي غالباً لا تتبعها. </a:t>
            </a:r>
            <a:endParaRPr lang="en-US" sz="2800" dirty="0">
              <a:solidFill>
                <a:schemeClr val="bg1"/>
              </a:solidFill>
              <a:latin typeface="Simplified Arabic" pitchFamily="18" charset="-78"/>
              <a:cs typeface="Simplified Arabic" pitchFamily="18" charset="-78"/>
            </a:endParaRPr>
          </a:p>
        </p:txBody>
      </p:sp>
      <p:sp>
        <p:nvSpPr>
          <p:cNvPr id="14" name="Rectangle 11"/>
          <p:cNvSpPr>
            <a:spLocks noChangeArrowheads="1"/>
          </p:cNvSpPr>
          <p:nvPr/>
        </p:nvSpPr>
        <p:spPr bwMode="auto">
          <a:xfrm>
            <a:off x="1828800" y="3568700"/>
            <a:ext cx="7162800" cy="1695450"/>
          </a:xfrm>
          <a:prstGeom prst="rect">
            <a:avLst/>
          </a:prstGeom>
          <a:noFill/>
          <a:ln w="28575">
            <a:noFill/>
            <a:miter lim="800000"/>
            <a:headEnd/>
            <a:tailEnd/>
          </a:ln>
        </p:spPr>
        <p:txBody>
          <a:bodyPr>
            <a:spAutoFit/>
          </a:bodyPr>
          <a:lstStyle/>
          <a:p>
            <a:pPr algn="just" rtl="1">
              <a:lnSpc>
                <a:spcPct val="200000"/>
              </a:lnSpc>
            </a:pPr>
            <a:r>
              <a:rPr lang="ar-KW" sz="2800">
                <a:latin typeface="Simplified Arabic" pitchFamily="18" charset="-78"/>
                <a:cs typeface="Simplified Arabic" pitchFamily="18" charset="-78"/>
              </a:rPr>
              <a:t>وبمعنى آخر معاييرهم للحلال هي حبر على ورق، وفي الواقع لا يتم تطبيقها.</a:t>
            </a:r>
            <a:endParaRPr lang="en-US" sz="2800">
              <a:latin typeface="Simplified Arabic" pitchFamily="18" charset="-78"/>
              <a:cs typeface="Simplified Arabic" pitchFamily="18" charset="-78"/>
            </a:endParaRPr>
          </a:p>
        </p:txBody>
      </p:sp>
      <p:sp>
        <p:nvSpPr>
          <p:cNvPr id="15" name="Rectangle 11"/>
          <p:cNvSpPr>
            <a:spLocks noChangeArrowheads="1"/>
          </p:cNvSpPr>
          <p:nvPr/>
        </p:nvSpPr>
        <p:spPr bwMode="auto">
          <a:xfrm>
            <a:off x="1828800" y="5257800"/>
            <a:ext cx="7162800" cy="1331134"/>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rtl="1">
              <a:lnSpc>
                <a:spcPct val="150000"/>
              </a:lnSpc>
              <a:defRPr/>
            </a:pPr>
            <a:r>
              <a:rPr lang="ar-KW" sz="2800" dirty="0">
                <a:solidFill>
                  <a:schemeClr val="tx1"/>
                </a:solidFill>
                <a:latin typeface="Simplified Arabic" pitchFamily="18" charset="-78"/>
                <a:cs typeface="Simplified Arabic" pitchFamily="18" charset="-78"/>
              </a:rPr>
              <a:t>على سبيل المثال، لا يتم القيام بالتفتيش على كامل سلسلة الحلال والرصد المنتظم للحلال.</a:t>
            </a:r>
            <a:endParaRPr lang="en-US" sz="28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2590800" y="679450"/>
            <a:ext cx="6184900" cy="44012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800" dirty="0">
                <a:solidFill>
                  <a:schemeClr val="bg1"/>
                </a:solidFill>
                <a:latin typeface="Simplified Arabic" pitchFamily="18" charset="-78"/>
                <a:cs typeface="Simplified Arabic" pitchFamily="18" charset="-78"/>
              </a:rPr>
              <a:t>2-2 معظم </a:t>
            </a:r>
            <a:r>
              <a:rPr lang="ar-KW" sz="2800" dirty="0">
                <a:latin typeface="Simplified Arabic" pitchFamily="18" charset="-78"/>
                <a:cs typeface="Simplified Arabic" pitchFamily="18" charset="-78"/>
              </a:rPr>
              <a:t>الهيئات المانحة لشهادات الحلال و</a:t>
            </a:r>
            <a:r>
              <a:rPr lang="ar-KW" sz="2800" dirty="0">
                <a:solidFill>
                  <a:schemeClr val="bg1"/>
                </a:solidFill>
                <a:latin typeface="Simplified Arabic" pitchFamily="18" charset="-78"/>
                <a:cs typeface="Simplified Arabic" pitchFamily="18" charset="-78"/>
              </a:rPr>
              <a:t>التي تصادق على اللحوم من الطيور والحيوانات المصعوقة على أنها حلال لا تتحقق ما إذا كانت الطيور / الحيوانات وقت الذبح كانت على قيد الحياة، وهذا أمر مستحيل مع عملية ذبح السريع للطيور!</a:t>
            </a:r>
            <a:endParaRPr lang="en-US" sz="2800" dirty="0">
              <a:solidFill>
                <a:schemeClr val="bg1"/>
              </a:solidFill>
              <a:latin typeface="Simplified Arabic" pitchFamily="18" charset="-78"/>
              <a:cs typeface="Simplified Arabic" pitchFamily="18" charset="-78"/>
            </a:endParaRPr>
          </a:p>
        </p:txBody>
      </p:sp>
      <p:pic>
        <p:nvPicPr>
          <p:cNvPr id="36869" name="Picture 9" descr="http://i.istockimg.com/file_thumbview_approve/5447082/2/stock-photo-5447082-very-dead-chicken.jpg"/>
          <p:cNvPicPr>
            <a:picLocks noChangeAspect="1" noChangeArrowheads="1"/>
          </p:cNvPicPr>
          <p:nvPr/>
        </p:nvPicPr>
        <p:blipFill>
          <a:blip r:embed="rId2"/>
          <a:srcRect/>
          <a:stretch>
            <a:fillRect/>
          </a:stretch>
        </p:blipFill>
        <p:spPr bwMode="auto">
          <a:xfrm>
            <a:off x="152400" y="693738"/>
            <a:ext cx="2273300" cy="3176587"/>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http://i.istockimg.com/file_thumbview_approve/5447082/2/stock-photo-5447082-very-dead-chicken.jpg"/>
          <p:cNvPicPr>
            <a:picLocks noChangeAspect="1" noChangeArrowheads="1"/>
          </p:cNvPicPr>
          <p:nvPr/>
        </p:nvPicPr>
        <p:blipFill>
          <a:blip r:embed="rId2"/>
          <a:srcRect/>
          <a:stretch>
            <a:fillRect/>
          </a:stretch>
        </p:blipFill>
        <p:spPr bwMode="auto">
          <a:xfrm>
            <a:off x="6565900" y="457200"/>
            <a:ext cx="2273300" cy="3176588"/>
          </a:xfrm>
          <a:prstGeom prst="rect">
            <a:avLst/>
          </a:prstGeom>
          <a:noFill/>
          <a:ln w="9525">
            <a:noFill/>
            <a:miter lim="800000"/>
            <a:headEnd/>
            <a:tailEnd/>
          </a:ln>
        </p:spPr>
      </p:pic>
      <p:sp>
        <p:nvSpPr>
          <p:cNvPr id="37891" name="Rectangle 11"/>
          <p:cNvSpPr>
            <a:spLocks noChangeArrowheads="1"/>
          </p:cNvSpPr>
          <p:nvPr/>
        </p:nvSpPr>
        <p:spPr bwMode="auto">
          <a:xfrm>
            <a:off x="76200" y="76200"/>
            <a:ext cx="6324600" cy="3162300"/>
          </a:xfrm>
          <a:prstGeom prst="rect">
            <a:avLst/>
          </a:prstGeom>
          <a:solidFill>
            <a:srgbClr val="00B050"/>
          </a:solidFill>
          <a:ln w="28575">
            <a:solidFill>
              <a:srgbClr val="00B0F0"/>
            </a:solidFill>
            <a:miter lim="800000"/>
            <a:headEnd/>
            <a:tailEnd/>
          </a:ln>
        </p:spPr>
        <p:txBody>
          <a:bodyPr>
            <a:spAutoFit/>
          </a:bodyPr>
          <a:lstStyle/>
          <a:p>
            <a:pPr algn="just" rtl="1">
              <a:lnSpc>
                <a:spcPct val="250000"/>
              </a:lnSpc>
            </a:pPr>
            <a:r>
              <a:rPr lang="ar-KW" sz="2800">
                <a:solidFill>
                  <a:schemeClr val="bg1"/>
                </a:solidFill>
                <a:latin typeface="Simplified Arabic" pitchFamily="18" charset="-78"/>
                <a:cs typeface="Simplified Arabic" pitchFamily="18" charset="-78"/>
              </a:rPr>
              <a:t>تقول الهيئات المانحة لشهادات الحلال الذين يقبلون الصعق: أن ذباحينهم يمكنهم الكشف عن الدجاج الميت.</a:t>
            </a:r>
            <a:endParaRPr lang="en-GB" sz="2800" u="sng">
              <a:solidFill>
                <a:schemeClr val="bg1"/>
              </a:solidFill>
              <a:latin typeface="Simplified Arabic" pitchFamily="18" charset="-78"/>
              <a:cs typeface="Simplified Arabic" pitchFamily="18" charset="-78"/>
            </a:endParaRPr>
          </a:p>
        </p:txBody>
      </p:sp>
      <p:sp>
        <p:nvSpPr>
          <p:cNvPr id="6" name="Rectangle 11"/>
          <p:cNvSpPr>
            <a:spLocks noChangeArrowheads="1"/>
          </p:cNvSpPr>
          <p:nvPr/>
        </p:nvSpPr>
        <p:spPr bwMode="auto">
          <a:xfrm>
            <a:off x="76200" y="3875088"/>
            <a:ext cx="7162800" cy="26781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rtl="1">
              <a:lnSpc>
                <a:spcPct val="200000"/>
              </a:lnSpc>
              <a:defRPr/>
            </a:pPr>
            <a:r>
              <a:rPr lang="ar-KW" sz="2800" dirty="0">
                <a:latin typeface="Simplified Arabic" pitchFamily="18" charset="-78"/>
                <a:cs typeface="Simplified Arabic" pitchFamily="18" charset="-78"/>
              </a:rPr>
              <a:t>ولكن في السياق الصناعي، عندما يتم الذبح بواسطة القرص الآلي أكثر من 5000 دجاجة / ساعة فمن المستحيل للذباح أن يكون في حالة تأهب، وملاحظ في كل وقت.</a:t>
            </a:r>
            <a:endParaRPr lang="en-US" sz="2800" dirty="0">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152399" y="381000"/>
            <a:ext cx="5181601" cy="61247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800" dirty="0">
                <a:solidFill>
                  <a:schemeClr val="bg1"/>
                </a:solidFill>
                <a:latin typeface="Simplified Arabic" pitchFamily="18" charset="-78"/>
                <a:cs typeface="Simplified Arabic" pitchFamily="18" charset="-78"/>
              </a:rPr>
              <a:t>2-3 على الرغم من أنه حلال، فإن بعض الهيئات المانحة لشهادات الحلال يقبل اللحوم من الحيوانات الضعيفة جداً. ولا يعد هذا نوع من اللحوم طيباً (جودة اللحوم الرديئة).</a:t>
            </a:r>
          </a:p>
          <a:p>
            <a:pPr algn="just" rtl="1">
              <a:lnSpc>
                <a:spcPct val="200000"/>
              </a:lnSpc>
              <a:defRPr/>
            </a:pPr>
            <a:r>
              <a:rPr lang="ar-KW" sz="2800" dirty="0">
                <a:solidFill>
                  <a:schemeClr val="bg1"/>
                </a:solidFill>
                <a:latin typeface="Simplified Arabic" pitchFamily="18" charset="-78"/>
                <a:cs typeface="Simplified Arabic" pitchFamily="18" charset="-78"/>
              </a:rPr>
              <a:t>وقد لوحظ ذلك من قبل مجموعة حلال نشطة في فرنسا.</a:t>
            </a:r>
            <a:endParaRPr lang="en-US" sz="2800" dirty="0">
              <a:solidFill>
                <a:schemeClr val="bg1"/>
              </a:solidFill>
              <a:latin typeface="Simplified Arabic" pitchFamily="18" charset="-78"/>
              <a:cs typeface="Simplified Arabic" pitchFamily="18" charset="-78"/>
            </a:endParaRPr>
          </a:p>
        </p:txBody>
      </p:sp>
      <p:pic>
        <p:nvPicPr>
          <p:cNvPr id="38917" name="Picture 9" descr="http://www.logisticsbureau.com/images/8242546_s.jpg"/>
          <p:cNvPicPr>
            <a:picLocks noChangeAspect="1" noChangeArrowheads="1"/>
          </p:cNvPicPr>
          <p:nvPr/>
        </p:nvPicPr>
        <p:blipFill>
          <a:blip r:embed="rId2"/>
          <a:srcRect/>
          <a:stretch>
            <a:fillRect/>
          </a:stretch>
        </p:blipFill>
        <p:spPr bwMode="auto">
          <a:xfrm>
            <a:off x="5454650" y="633413"/>
            <a:ext cx="3079750" cy="4090987"/>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4343400" y="533400"/>
            <a:ext cx="4114800" cy="33239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pPr>
            <a:r>
              <a:rPr lang="ar-KW" sz="2800">
                <a:solidFill>
                  <a:schemeClr val="bg1"/>
                </a:solidFill>
                <a:latin typeface="Calibri" pitchFamily="34" charset="0"/>
              </a:rPr>
              <a:t>2-4 العديد من </a:t>
            </a:r>
            <a:r>
              <a:rPr lang="ar-KW" sz="2800">
                <a:solidFill>
                  <a:schemeClr val="bg1"/>
                </a:solidFill>
                <a:latin typeface="Simplified Arabic" pitchFamily="18" charset="-78"/>
                <a:cs typeface="Simplified Arabic" pitchFamily="18" charset="-78"/>
              </a:rPr>
              <a:t>الهيئات المانحة لشهادات الحلال تصادق</a:t>
            </a:r>
            <a:r>
              <a:rPr lang="ar-KW" sz="2800">
                <a:solidFill>
                  <a:schemeClr val="bg1"/>
                </a:solidFill>
                <a:latin typeface="Calibri" pitchFamily="34" charset="0"/>
              </a:rPr>
              <a:t>على اللحوم على أنها حلال دون التدقيق الحلال / الإشراف الفعلي على اللحوم.</a:t>
            </a:r>
            <a:endParaRPr lang="en-US" sz="2800">
              <a:solidFill>
                <a:schemeClr val="bg1"/>
              </a:solidFill>
              <a:latin typeface="Calibri" pitchFamily="34" charset="0"/>
            </a:endParaRPr>
          </a:p>
        </p:txBody>
      </p:sp>
      <p:pic>
        <p:nvPicPr>
          <p:cNvPr id="39941" name="Picture 10" descr="http://www.gmexports.com.au/pic/qa.jpg"/>
          <p:cNvPicPr>
            <a:picLocks noChangeAspect="1" noChangeArrowheads="1"/>
          </p:cNvPicPr>
          <p:nvPr/>
        </p:nvPicPr>
        <p:blipFill>
          <a:blip r:embed="rId2"/>
          <a:srcRect/>
          <a:stretch>
            <a:fillRect/>
          </a:stretch>
        </p:blipFill>
        <p:spPr bwMode="auto">
          <a:xfrm>
            <a:off x="214313" y="533400"/>
            <a:ext cx="3865562" cy="3505200"/>
          </a:xfrm>
          <a:prstGeom prst="rect">
            <a:avLst/>
          </a:prstGeom>
          <a:noFill/>
          <a:ln w="9525">
            <a:noFill/>
            <a:miter lim="800000"/>
            <a:headEnd/>
            <a:tailEnd/>
          </a:ln>
        </p:spPr>
      </p:pic>
      <p:sp>
        <p:nvSpPr>
          <p:cNvPr id="7" name="Rectangle 6"/>
          <p:cNvSpPr/>
          <p:nvPr/>
        </p:nvSpPr>
        <p:spPr>
          <a:xfrm>
            <a:off x="228600" y="4572000"/>
            <a:ext cx="8610600" cy="17081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rtl="1">
              <a:lnSpc>
                <a:spcPct val="200000"/>
              </a:lnSpc>
              <a:defRPr/>
            </a:pPr>
            <a:r>
              <a:rPr lang="ar-KW" sz="2800" dirty="0">
                <a:solidFill>
                  <a:schemeClr val="bg1"/>
                </a:solidFill>
                <a:latin typeface="Simplified Arabic" pitchFamily="18" charset="-78"/>
                <a:cs typeface="Simplified Arabic" pitchFamily="18" charset="-78"/>
              </a:rPr>
              <a:t>التدقيق / الإشراف على الحلال: هو إجراء يتم بموجبه فحص اللحوم / الذبائح الحلال إذا كانت متوافقة مع متطلبات الحلال.</a:t>
            </a:r>
            <a:endParaRPr lang="en-US" sz="2800" dirty="0">
              <a:solidFill>
                <a:schemeClr val="bg1"/>
              </a:solidFill>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4724400" y="450273"/>
            <a:ext cx="4038600" cy="343170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pPr>
            <a:r>
              <a:rPr lang="ar-KW" sz="2800">
                <a:solidFill>
                  <a:schemeClr val="bg1"/>
                </a:solidFill>
                <a:latin typeface="Simplified Arabic" pitchFamily="18" charset="-78"/>
                <a:cs typeface="Simplified Arabic" pitchFamily="18" charset="-78"/>
              </a:rPr>
              <a:t>2-5 </a:t>
            </a:r>
            <a:r>
              <a:rPr lang="ar-KW" sz="2800">
                <a:solidFill>
                  <a:schemeClr val="bg1"/>
                </a:solidFill>
                <a:latin typeface="Calibri" pitchFamily="34" charset="0"/>
              </a:rPr>
              <a:t>العديد من </a:t>
            </a:r>
            <a:r>
              <a:rPr lang="ar-KW" sz="2800">
                <a:solidFill>
                  <a:schemeClr val="bg1"/>
                </a:solidFill>
                <a:latin typeface="Simplified Arabic" pitchFamily="18" charset="-78"/>
                <a:cs typeface="Simplified Arabic" pitchFamily="18" charset="-78"/>
              </a:rPr>
              <a:t>الهيئات المانحة لشهادات الحلال تصادق</a:t>
            </a:r>
            <a:r>
              <a:rPr lang="ar-KW" sz="2800">
                <a:solidFill>
                  <a:schemeClr val="bg1"/>
                </a:solidFill>
                <a:latin typeface="Calibri" pitchFamily="34" charset="0"/>
              </a:rPr>
              <a:t>على اللحوم على أنها حلال </a:t>
            </a:r>
            <a:r>
              <a:rPr lang="ar-KW" sz="2800">
                <a:solidFill>
                  <a:schemeClr val="bg1"/>
                </a:solidFill>
                <a:latin typeface="Simplified Arabic" pitchFamily="18" charset="-78"/>
                <a:cs typeface="Simplified Arabic" pitchFamily="18" charset="-78"/>
              </a:rPr>
              <a:t>بالرغم من عدم الإحسان إليها وقت الذبح.</a:t>
            </a:r>
            <a:endParaRPr lang="en-US" sz="2800">
              <a:solidFill>
                <a:schemeClr val="bg1"/>
              </a:solidFill>
              <a:latin typeface="Simplified Arabic" pitchFamily="18" charset="-78"/>
              <a:cs typeface="Simplified Arabic" pitchFamily="18" charset="-78"/>
            </a:endParaRPr>
          </a:p>
        </p:txBody>
      </p:sp>
      <p:grpSp>
        <p:nvGrpSpPr>
          <p:cNvPr id="2" name="Group 2"/>
          <p:cNvGrpSpPr>
            <a:grpSpLocks/>
          </p:cNvGrpSpPr>
          <p:nvPr/>
        </p:nvGrpSpPr>
        <p:grpSpPr bwMode="auto">
          <a:xfrm>
            <a:off x="381000" y="457200"/>
            <a:ext cx="8458200" cy="6324600"/>
            <a:chOff x="381000" y="457200"/>
            <a:chExt cx="8458200" cy="6324445"/>
          </a:xfrm>
        </p:grpSpPr>
        <p:pic>
          <p:nvPicPr>
            <p:cNvPr id="40966" name="Picture 9" descr="http://www.grandin.com/gifs/cbolt.stun.centertrack.restrainer.jpg"/>
            <p:cNvPicPr>
              <a:picLocks noChangeAspect="1" noChangeArrowheads="1"/>
            </p:cNvPicPr>
            <p:nvPr/>
          </p:nvPicPr>
          <p:blipFill>
            <a:blip r:embed="rId2"/>
            <a:srcRect/>
            <a:stretch>
              <a:fillRect/>
            </a:stretch>
          </p:blipFill>
          <p:spPr bwMode="auto">
            <a:xfrm>
              <a:off x="381000" y="457200"/>
              <a:ext cx="3886200" cy="3445351"/>
            </a:xfrm>
            <a:prstGeom prst="rect">
              <a:avLst/>
            </a:prstGeom>
            <a:noFill/>
            <a:ln w="9525">
              <a:noFill/>
              <a:miter lim="800000"/>
              <a:headEnd/>
              <a:tailEnd/>
            </a:ln>
          </p:spPr>
        </p:pic>
        <p:sp>
          <p:nvSpPr>
            <p:cNvPr id="40967" name="Rectangle 11"/>
            <p:cNvSpPr>
              <a:spLocks noChangeArrowheads="1"/>
            </p:cNvSpPr>
            <p:nvPr/>
          </p:nvSpPr>
          <p:spPr bwMode="auto">
            <a:xfrm>
              <a:off x="685800" y="4473321"/>
              <a:ext cx="8153400" cy="2308324"/>
            </a:xfrm>
            <a:prstGeom prst="rect">
              <a:avLst/>
            </a:prstGeom>
            <a:solidFill>
              <a:srgbClr val="00B050"/>
            </a:solidFill>
            <a:ln w="28575">
              <a:noFill/>
              <a:miter lim="800000"/>
              <a:headEnd/>
              <a:tailEnd/>
            </a:ln>
          </p:spPr>
          <p:txBody>
            <a:bodyPr>
              <a:spAutoFit/>
            </a:bodyPr>
            <a:lstStyle/>
            <a:p>
              <a:pPr algn="just" rtl="1">
                <a:lnSpc>
                  <a:spcPct val="150000"/>
                </a:lnSpc>
              </a:pPr>
              <a:r>
                <a:rPr lang="ar-KW" sz="3200">
                  <a:solidFill>
                    <a:schemeClr val="bg1"/>
                  </a:solidFill>
                  <a:latin typeface="Simplified Arabic" pitchFamily="18" charset="-78"/>
                  <a:cs typeface="Simplified Arabic" pitchFamily="18" charset="-78"/>
                </a:rPr>
                <a:t>على سبيل المثال: استخدام مسدس الطلقة المسترجعة في الصعق، فيعد إستعمالها بلا شك تعذيب للحيوان، ولا تعد من وسائل الرفق للحيوان.</a:t>
              </a:r>
              <a:endParaRPr lang="en-US" sz="3200">
                <a:solidFill>
                  <a:srgbClr val="FF0000"/>
                </a:solidFill>
                <a:latin typeface="Simplified Arabic" pitchFamily="18" charset="-78"/>
                <a:cs typeface="Simplified Arabic" pitchFamily="18"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4114800" y="387474"/>
            <a:ext cx="4759036" cy="39703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800" dirty="0">
                <a:solidFill>
                  <a:schemeClr val="bg1"/>
                </a:solidFill>
                <a:latin typeface="Simplified Arabic" pitchFamily="18" charset="-78"/>
                <a:cs typeface="Simplified Arabic" pitchFamily="18" charset="-78"/>
              </a:rPr>
              <a:t>2-6 يشهد بعض الهيئات المانحة لشهادات الحلال على اللحوم المصنعة مثل الحلال التي يتم تصنيعها من قبل المعدات المستخدمة عادة للحوم حرام كالخنزير  أو من طيور أو مواشي غير مذبوحة حلال.</a:t>
            </a:r>
            <a:endParaRPr lang="en-US" sz="2800" dirty="0">
              <a:solidFill>
                <a:schemeClr val="bg1"/>
              </a:solidFill>
              <a:latin typeface="Simplified Arabic" pitchFamily="18" charset="-78"/>
              <a:cs typeface="Simplified Arabic" pitchFamily="18" charset="-78"/>
            </a:endParaRPr>
          </a:p>
        </p:txBody>
      </p:sp>
      <p:pic>
        <p:nvPicPr>
          <p:cNvPr id="41989" name="Picture 14" descr="http://www.free-press-release.com/members/members_pic/200906/img/1244989805.jpg"/>
          <p:cNvPicPr>
            <a:picLocks noChangeAspect="1" noChangeArrowheads="1"/>
          </p:cNvPicPr>
          <p:nvPr/>
        </p:nvPicPr>
        <p:blipFill>
          <a:blip r:embed="rId2"/>
          <a:srcRect/>
          <a:stretch>
            <a:fillRect/>
          </a:stretch>
        </p:blipFill>
        <p:spPr bwMode="auto">
          <a:xfrm>
            <a:off x="152400" y="381000"/>
            <a:ext cx="3743325" cy="2701925"/>
          </a:xfrm>
          <a:prstGeom prst="rect">
            <a:avLst/>
          </a:prstGeom>
          <a:noFill/>
          <a:ln w="9525">
            <a:noFill/>
            <a:miter lim="800000"/>
            <a:headEnd/>
            <a:tailEnd/>
          </a:ln>
        </p:spPr>
      </p:pic>
      <p:pic>
        <p:nvPicPr>
          <p:cNvPr id="41990" name="Picture 12" descr="http://gtresearchnews.gatech.edu/images/bakery.jpg"/>
          <p:cNvPicPr>
            <a:picLocks noChangeAspect="1" noChangeArrowheads="1"/>
          </p:cNvPicPr>
          <p:nvPr/>
        </p:nvPicPr>
        <p:blipFill>
          <a:blip r:embed="rId3"/>
          <a:srcRect/>
          <a:stretch>
            <a:fillRect/>
          </a:stretch>
        </p:blipFill>
        <p:spPr bwMode="auto">
          <a:xfrm>
            <a:off x="1219200" y="3289300"/>
            <a:ext cx="1304925" cy="977900"/>
          </a:xfrm>
          <a:prstGeom prst="rect">
            <a:avLst/>
          </a:prstGeom>
          <a:noFill/>
          <a:ln w="9525">
            <a:noFill/>
            <a:miter lim="800000"/>
            <a:headEnd/>
            <a:tailEnd/>
          </a:ln>
        </p:spPr>
      </p:pic>
      <p:grpSp>
        <p:nvGrpSpPr>
          <p:cNvPr id="2" name="Group 2"/>
          <p:cNvGrpSpPr>
            <a:grpSpLocks/>
          </p:cNvGrpSpPr>
          <p:nvPr/>
        </p:nvGrpSpPr>
        <p:grpSpPr bwMode="auto">
          <a:xfrm>
            <a:off x="152400" y="4419600"/>
            <a:ext cx="8686800" cy="2308225"/>
            <a:chOff x="152400" y="4419600"/>
            <a:chExt cx="8686800" cy="2308324"/>
          </a:xfrm>
        </p:grpSpPr>
        <p:sp>
          <p:nvSpPr>
            <p:cNvPr id="5" name="Rectangle 11"/>
            <p:cNvSpPr>
              <a:spLocks noChangeArrowheads="1"/>
            </p:cNvSpPr>
            <p:nvPr/>
          </p:nvSpPr>
          <p:spPr bwMode="auto">
            <a:xfrm>
              <a:off x="152400" y="4419600"/>
              <a:ext cx="5943600" cy="2308324"/>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400" dirty="0">
                  <a:solidFill>
                    <a:schemeClr val="tx1"/>
                  </a:solidFill>
                  <a:latin typeface="Simplified Arabic" pitchFamily="18" charset="-78"/>
                  <a:cs typeface="Simplified Arabic" pitchFamily="18" charset="-78"/>
                </a:rPr>
                <a:t>في الآونة الأخيرة في إحدى دول مجلس التعاون الخليجي تم استخدام تبطينة لحوم نقانق غير حلال (تحتوي على غليسيرين خنزير)  لتكييس نقانق من لحم الدجاج الحلال.</a:t>
              </a:r>
              <a:endParaRPr lang="en-US" sz="2400" dirty="0">
                <a:solidFill>
                  <a:schemeClr val="tx1"/>
                </a:solidFill>
                <a:latin typeface="Simplified Arabic" pitchFamily="18" charset="-78"/>
                <a:cs typeface="Simplified Arabic" pitchFamily="18" charset="-78"/>
              </a:endParaRPr>
            </a:p>
          </p:txBody>
        </p:sp>
        <p:pic>
          <p:nvPicPr>
            <p:cNvPr id="41995" name="Picture 7"/>
            <p:cNvPicPr>
              <a:picLocks noChangeAspect="1" noChangeArrowheads="1"/>
            </p:cNvPicPr>
            <p:nvPr/>
          </p:nvPicPr>
          <p:blipFill>
            <a:blip r:embed="rId4"/>
            <a:srcRect/>
            <a:stretch>
              <a:fillRect/>
            </a:stretch>
          </p:blipFill>
          <p:spPr bwMode="auto">
            <a:xfrm>
              <a:off x="6202350" y="4495800"/>
              <a:ext cx="2636850" cy="19812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28600" y="146050"/>
            <a:ext cx="8610600" cy="585788"/>
          </a:xfrm>
          <a:prstGeom prst="rect">
            <a:avLst/>
          </a:prstGeom>
          <a:solidFill>
            <a:srgbClr val="0070C0"/>
          </a:solidFill>
          <a:ln w="9525">
            <a:noFill/>
            <a:miter lim="800000"/>
            <a:headEnd/>
            <a:tailEnd/>
          </a:ln>
        </p:spPr>
        <p:txBody>
          <a:bodyPr anchor="ctr">
            <a:spAutoFit/>
          </a:bodyPr>
          <a:lstStyle/>
          <a:p>
            <a:pPr algn="justLow" rtl="1" eaLnBrk="0" hangingPunct="0"/>
            <a:r>
              <a:rPr lang="ar-KW" sz="3200">
                <a:solidFill>
                  <a:schemeClr val="bg1"/>
                </a:solidFill>
                <a:latin typeface="Simplified Arabic" pitchFamily="18" charset="-78"/>
                <a:cs typeface="Simplified Arabic" pitchFamily="18" charset="-78"/>
              </a:rPr>
              <a:t>المجال</a:t>
            </a:r>
            <a:endParaRPr lang="en-US" sz="3200">
              <a:solidFill>
                <a:schemeClr val="bg1"/>
              </a:solidFill>
              <a:latin typeface="Simplified Arabic" pitchFamily="18" charset="-78"/>
              <a:cs typeface="Simplified Arabic" pitchFamily="18" charset="-78"/>
            </a:endParaRPr>
          </a:p>
        </p:txBody>
      </p:sp>
      <p:sp>
        <p:nvSpPr>
          <p:cNvPr id="5" name="Rectangle 4"/>
          <p:cNvSpPr>
            <a:spLocks noChangeArrowheads="1"/>
          </p:cNvSpPr>
          <p:nvPr/>
        </p:nvSpPr>
        <p:spPr bwMode="auto">
          <a:xfrm>
            <a:off x="2819400" y="1039813"/>
            <a:ext cx="6038850" cy="2676525"/>
          </a:xfrm>
          <a:prstGeom prst="rect">
            <a:avLst/>
          </a:prstGeom>
          <a:noFill/>
          <a:ln w="9525">
            <a:noFill/>
            <a:miter lim="800000"/>
            <a:headEnd/>
            <a:tailEnd/>
          </a:ln>
        </p:spPr>
        <p:txBody>
          <a:bodyPr>
            <a:spAutoFit/>
          </a:bodyPr>
          <a:lstStyle/>
          <a:p>
            <a:pPr algn="just" rtl="1">
              <a:lnSpc>
                <a:spcPct val="200000"/>
              </a:lnSpc>
            </a:pPr>
            <a:r>
              <a:rPr lang="ar-KW" sz="2800">
                <a:latin typeface="Simplified Arabic" pitchFamily="18" charset="-78"/>
                <a:cs typeface="Simplified Arabic" pitchFamily="18" charset="-78"/>
              </a:rPr>
              <a:t>يسلط هذا العرض الضوء على الأخطاء الشائعة التي تمارسها هيئات إصدار الشهادات الحلال، فضلا عن عيوب المنظمات المانحة للحلال.</a:t>
            </a:r>
            <a:endParaRPr lang="en-US" sz="2800">
              <a:latin typeface="Simplified Arabic" pitchFamily="18" charset="-78"/>
              <a:cs typeface="Simplified Arabic" pitchFamily="18" charset="-78"/>
            </a:endParaRPr>
          </a:p>
        </p:txBody>
      </p:sp>
      <p:sp>
        <p:nvSpPr>
          <p:cNvPr id="6" name="Rectangle 5"/>
          <p:cNvSpPr>
            <a:spLocks noChangeArrowheads="1"/>
          </p:cNvSpPr>
          <p:nvPr/>
        </p:nvSpPr>
        <p:spPr bwMode="auto">
          <a:xfrm>
            <a:off x="228600" y="3813175"/>
            <a:ext cx="8610600" cy="1978025"/>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ويهدف هذا العرض أيضا إلى تطوير أداء هيئات التصديق على الحلال لتقديم خدمات أفضل من شهادات الحلال للوصول بمنتجات الحلال إلى مستوى أعلى من المطابقة لتعاليم الدين الإسلامي.</a:t>
            </a:r>
            <a:endParaRPr lang="en-US" sz="2800">
              <a:latin typeface="Simplified Arabic" pitchFamily="18" charset="-78"/>
              <a:cs typeface="Simplified Arabic" pitchFamily="18" charset="-78"/>
            </a:endParaRPr>
          </a:p>
        </p:txBody>
      </p:sp>
      <p:grpSp>
        <p:nvGrpSpPr>
          <p:cNvPr id="3" name="Group 2"/>
          <p:cNvGrpSpPr>
            <a:grpSpLocks/>
          </p:cNvGrpSpPr>
          <p:nvPr/>
        </p:nvGrpSpPr>
        <p:grpSpPr bwMode="auto">
          <a:xfrm>
            <a:off x="228600" y="1539875"/>
            <a:ext cx="2235200" cy="1676400"/>
            <a:chOff x="228600" y="1539970"/>
            <a:chExt cx="2235200" cy="1676400"/>
          </a:xfrm>
        </p:grpSpPr>
        <p:pic>
          <p:nvPicPr>
            <p:cNvPr id="6150" name="Picture 2"/>
            <p:cNvPicPr>
              <a:picLocks noChangeAspect="1" noChangeArrowheads="1"/>
            </p:cNvPicPr>
            <p:nvPr/>
          </p:nvPicPr>
          <p:blipFill>
            <a:blip r:embed="rId2"/>
            <a:srcRect/>
            <a:stretch>
              <a:fillRect/>
            </a:stretch>
          </p:blipFill>
          <p:spPr bwMode="auto">
            <a:xfrm>
              <a:off x="228600" y="1539970"/>
              <a:ext cx="2235200" cy="1676400"/>
            </a:xfrm>
            <a:prstGeom prst="rect">
              <a:avLst/>
            </a:prstGeom>
            <a:noFill/>
            <a:ln w="9525">
              <a:noFill/>
              <a:miter lim="800000"/>
              <a:headEnd/>
              <a:tailEnd/>
            </a:ln>
          </p:spPr>
        </p:pic>
        <p:sp>
          <p:nvSpPr>
            <p:cNvPr id="2" name="Rectangle 1"/>
            <p:cNvSpPr/>
            <p:nvPr/>
          </p:nvSpPr>
          <p:spPr>
            <a:xfrm>
              <a:off x="457200" y="1676495"/>
              <a:ext cx="1676400" cy="1323975"/>
            </a:xfrm>
            <a:prstGeom prst="rect">
              <a:avLst/>
            </a:prstGeom>
            <a:solidFill>
              <a:schemeClr val="bg2">
                <a:lumMod val="40000"/>
                <a:lumOff val="60000"/>
              </a:schemeClr>
            </a:solidFill>
          </p:spPr>
          <p:txBody>
            <a:bodyPr>
              <a:spAutoFit/>
            </a:bodyPr>
            <a:lstStyle/>
            <a:p>
              <a:pPr algn="ctr">
                <a:lnSpc>
                  <a:spcPct val="200000"/>
                </a:lnSpc>
                <a:defRPr/>
              </a:pPr>
              <a:r>
                <a:rPr lang="ar-KW" sz="2000" dirty="0">
                  <a:latin typeface="Simplified Arabic" pitchFamily="18" charset="-78"/>
                  <a:cs typeface="Simplified Arabic" pitchFamily="18" charset="-78"/>
                </a:rPr>
                <a:t>الأخطاء هي حجر الأساس للتعلم</a:t>
              </a:r>
              <a:endParaRPr lang="en-US" sz="2000" dirty="0">
                <a:latin typeface="Simplified Arabic" pitchFamily="18" charset="-78"/>
                <a:cs typeface="Simplified Arabic" pitchFamily="18" charset="-78"/>
              </a:endParaRPr>
            </a:p>
          </p:txBody>
        </p:sp>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52400" y="381000"/>
            <a:ext cx="8534400" cy="3810000"/>
            <a:chOff x="152400" y="1143000"/>
            <a:chExt cx="8534400" cy="3810000"/>
          </a:xfrm>
        </p:grpSpPr>
        <p:sp>
          <p:nvSpPr>
            <p:cNvPr id="6" name="Rectangle 11"/>
            <p:cNvSpPr>
              <a:spLocks noChangeArrowheads="1"/>
            </p:cNvSpPr>
            <p:nvPr/>
          </p:nvSpPr>
          <p:spPr bwMode="auto">
            <a:xfrm>
              <a:off x="152400" y="1143000"/>
              <a:ext cx="8534400" cy="4924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r" rtl="1">
                <a:spcBef>
                  <a:spcPct val="105000"/>
                </a:spcBef>
                <a:defRPr/>
              </a:pPr>
              <a:r>
                <a:rPr lang="ar-KW" sz="2600" dirty="0">
                  <a:solidFill>
                    <a:schemeClr val="bg1"/>
                  </a:solidFill>
                  <a:latin typeface="Simplified Arabic" pitchFamily="18" charset="-78"/>
                  <a:cs typeface="Simplified Arabic" pitchFamily="18" charset="-78"/>
                </a:rPr>
                <a:t>2-7 معظم الهيئات المانحة لشهادات الحلال تستسلم لقوانين غير حلال.</a:t>
              </a:r>
              <a:endParaRPr lang="en-US" sz="2600" dirty="0">
                <a:solidFill>
                  <a:schemeClr val="bg1"/>
                </a:solidFill>
                <a:latin typeface="Simplified Arabic" pitchFamily="18" charset="-78"/>
                <a:cs typeface="Simplified Arabic" pitchFamily="18" charset="-78"/>
              </a:endParaRPr>
            </a:p>
          </p:txBody>
        </p:sp>
        <p:pic>
          <p:nvPicPr>
            <p:cNvPr id="43019" name="Picture 2" descr="http://3.bp.blogspot.com/_zzIVIZbvY4U/TJLB2ub8qLI/AAAAAAAAARk/mODVfjJFmTQ/s1600/Supermarket_NonHalal.jpg"/>
            <p:cNvPicPr>
              <a:picLocks noChangeAspect="1" noChangeArrowheads="1"/>
            </p:cNvPicPr>
            <p:nvPr/>
          </p:nvPicPr>
          <p:blipFill>
            <a:blip r:embed="rId2"/>
            <a:srcRect/>
            <a:stretch>
              <a:fillRect/>
            </a:stretch>
          </p:blipFill>
          <p:spPr bwMode="auto">
            <a:xfrm>
              <a:off x="2743200" y="1981200"/>
              <a:ext cx="3979479" cy="2971800"/>
            </a:xfrm>
            <a:prstGeom prst="rect">
              <a:avLst/>
            </a:prstGeom>
            <a:noFill/>
            <a:ln w="9525">
              <a:noFill/>
              <a:miter lim="800000"/>
              <a:headEnd/>
              <a:tailEnd/>
            </a:ln>
          </p:spPr>
        </p:pic>
      </p:grpSp>
      <p:sp>
        <p:nvSpPr>
          <p:cNvPr id="9" name="Rectangle 8"/>
          <p:cNvSpPr>
            <a:spLocks noChangeArrowheads="1"/>
          </p:cNvSpPr>
          <p:nvPr/>
        </p:nvSpPr>
        <p:spPr bwMode="auto">
          <a:xfrm>
            <a:off x="-73025" y="1752600"/>
            <a:ext cx="530225" cy="461963"/>
          </a:xfrm>
          <a:prstGeom prst="rect">
            <a:avLst/>
          </a:prstGeom>
          <a:noFill/>
          <a:ln w="9525">
            <a:noFill/>
            <a:miter lim="800000"/>
            <a:headEnd/>
            <a:tailEnd/>
          </a:ln>
        </p:spPr>
        <p:txBody>
          <a:bodyPr wrap="none">
            <a:spAutoFit/>
          </a:bodyPr>
          <a:lstStyle/>
          <a:p>
            <a:pPr marL="342900" indent="-342900">
              <a:buFont typeface="Courier New" pitchFamily="49" charset="0"/>
              <a:buChar char="o"/>
            </a:pPr>
            <a:endParaRPr lang="en-US" sz="2400">
              <a:latin typeface="Calibri" pitchFamily="34" charset="0"/>
            </a:endParaRPr>
          </a:p>
        </p:txBody>
      </p:sp>
      <p:sp>
        <p:nvSpPr>
          <p:cNvPr id="10" name="Rectangle 9"/>
          <p:cNvSpPr>
            <a:spLocks noChangeArrowheads="1"/>
          </p:cNvSpPr>
          <p:nvPr/>
        </p:nvSpPr>
        <p:spPr bwMode="auto">
          <a:xfrm>
            <a:off x="228600" y="6324600"/>
            <a:ext cx="530225" cy="461963"/>
          </a:xfrm>
          <a:prstGeom prst="rect">
            <a:avLst/>
          </a:prstGeom>
          <a:noFill/>
          <a:ln w="9525">
            <a:noFill/>
            <a:miter lim="800000"/>
            <a:headEnd/>
            <a:tailEnd/>
          </a:ln>
        </p:spPr>
        <p:txBody>
          <a:bodyPr wrap="none">
            <a:spAutoFit/>
          </a:bodyPr>
          <a:lstStyle/>
          <a:p>
            <a:pPr marL="342900" indent="-342900">
              <a:buFont typeface="Courier New" pitchFamily="49" charset="0"/>
              <a:buChar char="o"/>
            </a:pPr>
            <a:endParaRPr lang="en-US" sz="2400">
              <a:latin typeface="Calibri" pitchFamily="34" charset="0"/>
            </a:endParaRPr>
          </a:p>
        </p:txBody>
      </p:sp>
      <p:sp>
        <p:nvSpPr>
          <p:cNvPr id="11" name="Rectangle 10"/>
          <p:cNvSpPr>
            <a:spLocks noChangeArrowheads="1"/>
          </p:cNvSpPr>
          <p:nvPr/>
        </p:nvSpPr>
        <p:spPr bwMode="auto">
          <a:xfrm>
            <a:off x="231775" y="5786438"/>
            <a:ext cx="530225" cy="461962"/>
          </a:xfrm>
          <a:prstGeom prst="rect">
            <a:avLst/>
          </a:prstGeom>
          <a:noFill/>
          <a:ln w="9525">
            <a:noFill/>
            <a:miter lim="800000"/>
            <a:headEnd/>
            <a:tailEnd/>
          </a:ln>
        </p:spPr>
        <p:txBody>
          <a:bodyPr wrap="none">
            <a:spAutoFit/>
          </a:bodyPr>
          <a:lstStyle/>
          <a:p>
            <a:pPr marL="342900" indent="-342900">
              <a:buFont typeface="Courier New" pitchFamily="49" charset="0"/>
              <a:buChar char="o"/>
            </a:pPr>
            <a:endParaRPr lang="en-US" sz="2400">
              <a:latin typeface="Calibri" pitchFamily="34" charset="0"/>
            </a:endParaRPr>
          </a:p>
        </p:txBody>
      </p:sp>
      <p:sp>
        <p:nvSpPr>
          <p:cNvPr id="14" name="Rectangle 13"/>
          <p:cNvSpPr>
            <a:spLocks noChangeArrowheads="1"/>
          </p:cNvSpPr>
          <p:nvPr/>
        </p:nvSpPr>
        <p:spPr bwMode="auto">
          <a:xfrm>
            <a:off x="230188" y="5253038"/>
            <a:ext cx="530225" cy="461962"/>
          </a:xfrm>
          <a:prstGeom prst="rect">
            <a:avLst/>
          </a:prstGeom>
          <a:noFill/>
          <a:ln w="9525">
            <a:noFill/>
            <a:miter lim="800000"/>
            <a:headEnd/>
            <a:tailEnd/>
          </a:ln>
        </p:spPr>
        <p:txBody>
          <a:bodyPr wrap="none">
            <a:spAutoFit/>
          </a:bodyPr>
          <a:lstStyle/>
          <a:p>
            <a:pPr marL="342900" indent="-342900">
              <a:buFont typeface="Courier New" pitchFamily="49" charset="0"/>
              <a:buChar char="o"/>
            </a:pPr>
            <a:endParaRPr lang="en-US" sz="2400">
              <a:latin typeface="Calibri" pitchFamily="34" charset="0"/>
            </a:endParaRPr>
          </a:p>
        </p:txBody>
      </p:sp>
      <p:sp>
        <p:nvSpPr>
          <p:cNvPr id="12" name="Rectangle 11"/>
          <p:cNvSpPr>
            <a:spLocks noChangeArrowheads="1"/>
          </p:cNvSpPr>
          <p:nvPr/>
        </p:nvSpPr>
        <p:spPr bwMode="auto">
          <a:xfrm>
            <a:off x="762000" y="4397375"/>
            <a:ext cx="7924800" cy="2308225"/>
          </a:xfrm>
          <a:prstGeom prst="rect">
            <a:avLst/>
          </a:prstGeom>
          <a:noFill/>
          <a:ln w="9525">
            <a:noFill/>
            <a:miter lim="800000"/>
            <a:headEnd/>
            <a:tailEnd/>
          </a:ln>
        </p:spPr>
        <p:txBody>
          <a:bodyPr>
            <a:spAutoFit/>
          </a:bodyPr>
          <a:lstStyle/>
          <a:p>
            <a:pPr marL="342900" indent="-342900" algn="just" rtl="1">
              <a:buFont typeface="Courier New" pitchFamily="49" charset="0"/>
              <a:buChar char="o"/>
            </a:pPr>
            <a:r>
              <a:rPr lang="ar-KW" sz="2400">
                <a:latin typeface="Simplified Arabic" pitchFamily="18" charset="-78"/>
                <a:cs typeface="Simplified Arabic" pitchFamily="18" charset="-78"/>
              </a:rPr>
              <a:t>العمل على خطوط إنتاج حرم</a:t>
            </a:r>
          </a:p>
          <a:p>
            <a:pPr marL="342900" indent="-342900" algn="just" rtl="1">
              <a:buFont typeface="Courier New" pitchFamily="49" charset="0"/>
              <a:buChar char="o"/>
            </a:pPr>
            <a:r>
              <a:rPr lang="ar-KW" sz="2400">
                <a:latin typeface="Simplified Arabic" pitchFamily="18" charset="-78"/>
                <a:cs typeface="Simplified Arabic" pitchFamily="18" charset="-78"/>
              </a:rPr>
              <a:t>قبول ذباح غير معتمد</a:t>
            </a:r>
          </a:p>
          <a:p>
            <a:pPr marL="342900" indent="-342900" algn="just" rtl="1">
              <a:buFont typeface="Courier New" pitchFamily="49" charset="0"/>
              <a:buChar char="o"/>
            </a:pPr>
            <a:r>
              <a:rPr lang="ar-KW" sz="2400">
                <a:latin typeface="Simplified Arabic" pitchFamily="18" charset="-78"/>
                <a:cs typeface="Simplified Arabic" pitchFamily="18" charset="-78"/>
              </a:rPr>
              <a:t>قبول مكونات حرام أو نجسة</a:t>
            </a:r>
          </a:p>
          <a:p>
            <a:pPr marL="342900" indent="-342900" algn="just" rtl="1">
              <a:buFont typeface="Courier New" pitchFamily="49" charset="0"/>
              <a:buChar char="o"/>
            </a:pPr>
            <a:r>
              <a:rPr lang="ar-KW" sz="2400">
                <a:latin typeface="Simplified Arabic" pitchFamily="18" charset="-78"/>
                <a:cs typeface="Simplified Arabic" pitchFamily="18" charset="-78"/>
              </a:rPr>
              <a:t>تقبل الإستحالة كذريعة للموافقة على الحلال</a:t>
            </a:r>
          </a:p>
          <a:p>
            <a:pPr marL="342900" indent="-342900" algn="just" rtl="1">
              <a:buFont typeface="Courier New" pitchFamily="49" charset="0"/>
              <a:buChar char="o"/>
            </a:pPr>
            <a:r>
              <a:rPr lang="ar-KW" sz="2400">
                <a:latin typeface="Simplified Arabic" pitchFamily="18" charset="-78"/>
                <a:cs typeface="Simplified Arabic" pitchFamily="18" charset="-78"/>
              </a:rPr>
              <a:t>قبول الذبح الميكانيكي</a:t>
            </a:r>
          </a:p>
          <a:p>
            <a:pPr marL="342900" indent="-342900" algn="just" rtl="1">
              <a:buFont typeface="Courier New" pitchFamily="49" charset="0"/>
              <a:buChar char="o"/>
            </a:pPr>
            <a:r>
              <a:rPr lang="ar-KW" sz="2400">
                <a:latin typeface="Simplified Arabic" pitchFamily="18" charset="-78"/>
                <a:cs typeface="Simplified Arabic" pitchFamily="18" charset="-78"/>
              </a:rPr>
              <a:t>قبول الصعق</a:t>
            </a:r>
            <a:endParaRPr lang="en-US" sz="240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fade">
                                      <p:cBhvr>
                                        <p:cTn id="34" dur="500"/>
                                        <p:tgtEl>
                                          <p:spTgt spid="12">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fade">
                                      <p:cBhvr>
                                        <p:cTn id="39" dur="500"/>
                                        <p:tgtEl>
                                          <p:spTgt spid="12">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fade">
                                      <p:cBhvr>
                                        <p:cTn id="44" dur="500"/>
                                        <p:tgtEl>
                                          <p:spTgt spid="12">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fade">
                                      <p:cBhvr>
                                        <p:cTn id="49" dur="500"/>
                                        <p:tgtEl>
                                          <p:spTgt spid="12">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xEl>
                                              <p:pRg st="5" end="5"/>
                                            </p:txEl>
                                          </p:spTgt>
                                        </p:tgtEl>
                                        <p:attrNameLst>
                                          <p:attrName>style.visibility</p:attrName>
                                        </p:attrNameLst>
                                      </p:cBhvr>
                                      <p:to>
                                        <p:strVal val="visible"/>
                                      </p:to>
                                    </p:set>
                                    <p:animEffect transition="in" filter="fade">
                                      <p:cBhvr>
                                        <p:cTn id="54"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04800" y="762000"/>
            <a:ext cx="8534400" cy="5918200"/>
            <a:chOff x="304800" y="762000"/>
            <a:chExt cx="8534400" cy="5918200"/>
          </a:xfrm>
        </p:grpSpPr>
        <p:sp>
          <p:nvSpPr>
            <p:cNvPr id="5" name="Rectangle 11"/>
            <p:cNvSpPr>
              <a:spLocks noChangeArrowheads="1"/>
            </p:cNvSpPr>
            <p:nvPr/>
          </p:nvSpPr>
          <p:spPr bwMode="auto">
            <a:xfrm>
              <a:off x="304800" y="762000"/>
              <a:ext cx="8534400" cy="15081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3-1 لا يكشف العديد من الهيئات المانحة لشهادات الحلال عن معاييرهم وطرقهم وتفاصيل تنظيمهم.</a:t>
              </a:r>
              <a:endParaRPr lang="en-US" sz="3200" dirty="0">
                <a:solidFill>
                  <a:schemeClr val="bg1"/>
                </a:solidFill>
                <a:latin typeface="Simplified Arabic" pitchFamily="18" charset="-78"/>
                <a:cs typeface="Simplified Arabic" pitchFamily="18" charset="-78"/>
              </a:endParaRPr>
            </a:p>
          </p:txBody>
        </p:sp>
        <p:pic>
          <p:nvPicPr>
            <p:cNvPr id="44041" name="Picture 11" descr="http://3.bp.blogspot.com/-3vPC5ocAGHc/Tj4ZajJ-pQI/AAAAAAAAAIs/8FkV6R9mQ1M/s1600/hiding.jpg"/>
            <p:cNvPicPr>
              <a:picLocks noChangeAspect="1" noChangeArrowheads="1"/>
            </p:cNvPicPr>
            <p:nvPr/>
          </p:nvPicPr>
          <p:blipFill>
            <a:blip r:embed="rId2"/>
            <a:srcRect/>
            <a:stretch>
              <a:fillRect/>
            </a:stretch>
          </p:blipFill>
          <p:spPr bwMode="auto">
            <a:xfrm>
              <a:off x="2914650" y="2438400"/>
              <a:ext cx="3181350" cy="4241800"/>
            </a:xfrm>
            <a:prstGeom prst="rect">
              <a:avLst/>
            </a:prstGeom>
            <a:noFill/>
            <a:ln w="9525">
              <a:noFill/>
              <a:miter lim="800000"/>
              <a:headEnd/>
              <a:tailEnd/>
            </a:ln>
          </p:spPr>
        </p:pic>
      </p:grpSp>
      <p:sp>
        <p:nvSpPr>
          <p:cNvPr id="7" name="Rectangle 6"/>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rtl="1" eaLnBrk="0" hangingPunct="0">
              <a:defRPr/>
            </a:pPr>
            <a:r>
              <a:rPr lang="ar-KW" sz="2800" dirty="0">
                <a:solidFill>
                  <a:schemeClr val="bg1"/>
                </a:solidFill>
                <a:latin typeface="Simplified Arabic" pitchFamily="18" charset="-78"/>
                <a:ea typeface="Calibri" pitchFamily="34" charset="0"/>
                <a:cs typeface="Simplified Arabic" pitchFamily="18" charset="-78"/>
              </a:rPr>
              <a:t>3. انعدام الشفافية.</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4800" y="228600"/>
            <a:ext cx="8534400" cy="6324600"/>
            <a:chOff x="304800" y="762000"/>
            <a:chExt cx="8534400" cy="6324600"/>
          </a:xfrm>
        </p:grpSpPr>
        <p:sp>
          <p:nvSpPr>
            <p:cNvPr id="10" name="Rectangle 11"/>
            <p:cNvSpPr>
              <a:spLocks noChangeArrowheads="1"/>
            </p:cNvSpPr>
            <p:nvPr/>
          </p:nvSpPr>
          <p:spPr bwMode="auto">
            <a:xfrm>
              <a:off x="304800" y="762000"/>
              <a:ext cx="8534400" cy="30469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3-2 لا يوفر العديد من الهيئات المانحة لشهادات الحلال معلومات كاملة وواضحة كافية للمستهلكين لكي يكون لديهم خيارات أفضل.</a:t>
              </a:r>
            </a:p>
            <a:p>
              <a:pPr algn="just" rtl="1">
                <a:lnSpc>
                  <a:spcPct val="150000"/>
                </a:lnSpc>
                <a:defRPr/>
              </a:pPr>
              <a:r>
                <a:rPr lang="ar-KW" sz="3200" dirty="0">
                  <a:solidFill>
                    <a:srgbClr val="FF0000"/>
                  </a:solidFill>
                  <a:latin typeface="Simplified Arabic" pitchFamily="18" charset="-78"/>
                  <a:cs typeface="Simplified Arabic" pitchFamily="18" charset="-78"/>
                </a:rPr>
                <a:t>أي أنها تعطي شهادات حلال مضللة. مثال .........&gt;</a:t>
              </a:r>
              <a:endParaRPr lang="en-US" sz="3200" dirty="0">
                <a:solidFill>
                  <a:srgbClr val="FF0000"/>
                </a:solidFill>
                <a:latin typeface="Simplified Arabic" pitchFamily="18" charset="-78"/>
                <a:cs typeface="Simplified Arabic" pitchFamily="18" charset="-78"/>
              </a:endParaRPr>
            </a:p>
          </p:txBody>
        </p:sp>
        <p:pic>
          <p:nvPicPr>
            <p:cNvPr id="45062" name="Picture 9" descr="http://farm4.static.flickr.com/3107/2910831531_67dcd2bac5.jpg"/>
            <p:cNvPicPr>
              <a:picLocks noChangeAspect="1" noChangeArrowheads="1"/>
            </p:cNvPicPr>
            <p:nvPr/>
          </p:nvPicPr>
          <p:blipFill>
            <a:blip r:embed="rId2"/>
            <a:srcRect/>
            <a:stretch>
              <a:fillRect/>
            </a:stretch>
          </p:blipFill>
          <p:spPr bwMode="auto">
            <a:xfrm>
              <a:off x="3511550" y="3873500"/>
              <a:ext cx="5132388" cy="3213100"/>
            </a:xfrm>
            <a:prstGeom prst="rect">
              <a:avLst/>
            </a:prstGeom>
            <a:noFill/>
            <a:ln w="9525">
              <a:noFill/>
              <a:miter lim="800000"/>
              <a:headEnd/>
              <a:tailEnd/>
            </a:ln>
          </p:spPr>
        </p:pic>
      </p:gr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304800" y="828675"/>
            <a:ext cx="8534400" cy="224676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بعض الهيئات المانحة لشهادات الحلال تشهد أن الطيور / الحيوانات المصعوقة أنها حلال ووضعوا على إعلاناتهم البيان التالي:</a:t>
            </a:r>
            <a:endParaRPr lang="en-US" sz="3200" dirty="0">
              <a:solidFill>
                <a:schemeClr val="bg1"/>
              </a:solidFill>
              <a:latin typeface="Simplified Arabic" pitchFamily="18" charset="-78"/>
              <a:cs typeface="Simplified Arabic" pitchFamily="18" charset="-78"/>
            </a:endParaRPr>
          </a:p>
        </p:txBody>
      </p:sp>
      <p:pic>
        <p:nvPicPr>
          <p:cNvPr id="46085" name="Picture 11" descr="http://www.guncity.co.nz/images/162567.jpg"/>
          <p:cNvPicPr>
            <a:picLocks noChangeAspect="1" noChangeArrowheads="1"/>
          </p:cNvPicPr>
          <p:nvPr/>
        </p:nvPicPr>
        <p:blipFill>
          <a:blip r:embed="rId2"/>
          <a:srcRect/>
          <a:stretch>
            <a:fillRect/>
          </a:stretch>
        </p:blipFill>
        <p:spPr bwMode="auto">
          <a:xfrm>
            <a:off x="303213" y="3267075"/>
            <a:ext cx="1152525" cy="1595438"/>
          </a:xfrm>
          <a:prstGeom prst="rect">
            <a:avLst/>
          </a:prstGeom>
          <a:noFill/>
          <a:ln w="9525">
            <a:noFill/>
            <a:miter lim="800000"/>
            <a:headEnd/>
            <a:tailEnd/>
          </a:ln>
        </p:spPr>
      </p:pic>
      <p:pic>
        <p:nvPicPr>
          <p:cNvPr id="46086" name="Picture 13" descr="http://www.veganwarfare.com/wp-content/uploads/2012/02/bolt_gun_cow.jpg"/>
          <p:cNvPicPr>
            <a:picLocks noChangeAspect="1" noChangeArrowheads="1"/>
          </p:cNvPicPr>
          <p:nvPr/>
        </p:nvPicPr>
        <p:blipFill>
          <a:blip r:embed="rId3"/>
          <a:srcRect/>
          <a:stretch>
            <a:fillRect/>
          </a:stretch>
        </p:blipFill>
        <p:spPr bwMode="auto">
          <a:xfrm>
            <a:off x="1600200" y="3267075"/>
            <a:ext cx="3813175" cy="2752725"/>
          </a:xfrm>
          <a:prstGeom prst="rect">
            <a:avLst/>
          </a:prstGeom>
          <a:noFill/>
          <a:ln w="9525">
            <a:noFill/>
            <a:miter lim="800000"/>
            <a:headEnd/>
            <a:tailEnd/>
          </a:ln>
        </p:spPr>
      </p:pic>
      <p:pic>
        <p:nvPicPr>
          <p:cNvPr id="46087" name="Picture 15" descr="http://www.worldpoultry.net/app/resize.asp?w=224&amp;h=210&amp;img=%2Fpublic%2Fimage%2Fthurs_stunning.jpg"/>
          <p:cNvPicPr>
            <a:picLocks noChangeAspect="1" noChangeArrowheads="1"/>
          </p:cNvPicPr>
          <p:nvPr/>
        </p:nvPicPr>
        <p:blipFill>
          <a:blip r:embed="rId4"/>
          <a:srcRect/>
          <a:stretch>
            <a:fillRect/>
          </a:stretch>
        </p:blipFill>
        <p:spPr bwMode="auto">
          <a:xfrm>
            <a:off x="5715000" y="3267075"/>
            <a:ext cx="2936875" cy="2752725"/>
          </a:xfrm>
          <a:prstGeom prst="rect">
            <a:avLst/>
          </a:prstGeom>
          <a:noFill/>
          <a:ln w="9525">
            <a:noFill/>
            <a:miter lim="800000"/>
            <a:headEnd/>
            <a:tailEnd/>
          </a:ln>
        </p:spPr>
      </p:pic>
      <p:sp>
        <p:nvSpPr>
          <p:cNvPr id="9" name="Rectangle 11"/>
          <p:cNvSpPr>
            <a:spLocks noChangeArrowheads="1"/>
          </p:cNvSpPr>
          <p:nvPr/>
        </p:nvSpPr>
        <p:spPr bwMode="auto">
          <a:xfrm>
            <a:off x="7010400" y="152400"/>
            <a:ext cx="1752600" cy="584775"/>
          </a:xfrm>
          <a:prstGeom prst="rect">
            <a:avLst/>
          </a:prstGeom>
          <a:solidFill>
            <a:schemeClr val="accent2">
              <a:lumMod val="60000"/>
              <a:lumOff val="40000"/>
            </a:scheme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defRPr/>
            </a:pPr>
            <a:r>
              <a:rPr lang="ar-KW" sz="3200" dirty="0">
                <a:solidFill>
                  <a:schemeClr val="bg1"/>
                </a:solidFill>
                <a:latin typeface="Simplified Arabic" pitchFamily="18" charset="-78"/>
                <a:ea typeface="Calibri" pitchFamily="34" charset="0"/>
                <a:cs typeface="Simplified Arabic" pitchFamily="18" charset="-78"/>
              </a:rPr>
              <a:t>مثال:</a:t>
            </a:r>
            <a:endParaRPr lang="en-US" sz="3200" dirty="0">
              <a:solidFill>
                <a:schemeClr val="bg1"/>
              </a:solidFill>
              <a:latin typeface="Simplified Arabic" pitchFamily="18" charset="-78"/>
              <a:ea typeface="Calibri" pitchFamily="34" charset="0"/>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2590800" y="609600"/>
            <a:ext cx="3657600" cy="75469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lnSpc>
                <a:spcPct val="150000"/>
              </a:lnSpc>
            </a:pPr>
            <a:r>
              <a:rPr lang="ar-KW" sz="3200">
                <a:solidFill>
                  <a:schemeClr val="bg1"/>
                </a:solidFill>
                <a:latin typeface="Calibri" pitchFamily="34" charset="0"/>
              </a:rPr>
              <a:t>ذبح حلال</a:t>
            </a:r>
            <a:endParaRPr lang="en-US" sz="3200">
              <a:solidFill>
                <a:schemeClr val="bg1"/>
              </a:solidFill>
              <a:latin typeface="Calibri" pitchFamily="34" charset="0"/>
            </a:endParaRPr>
          </a:p>
        </p:txBody>
      </p:sp>
      <p:sp>
        <p:nvSpPr>
          <p:cNvPr id="9" name="Rectangle 11"/>
          <p:cNvSpPr>
            <a:spLocks noChangeArrowheads="1"/>
          </p:cNvSpPr>
          <p:nvPr/>
        </p:nvSpPr>
        <p:spPr bwMode="auto">
          <a:xfrm>
            <a:off x="304800" y="4157663"/>
            <a:ext cx="8534400" cy="1077912"/>
          </a:xfrm>
          <a:prstGeom prst="rect">
            <a:avLst/>
          </a:prstGeom>
          <a:solidFill>
            <a:schemeClr val="tx1"/>
          </a:solidFill>
          <a:ln w="28575">
            <a:noFill/>
            <a:miter lim="800000"/>
            <a:headEnd/>
            <a:tailEnd/>
          </a:ln>
        </p:spPr>
        <p:txBody>
          <a:bodyPr>
            <a:spAutoFit/>
          </a:bodyPr>
          <a:lstStyle/>
          <a:p>
            <a:pPr algn="r" rtl="1">
              <a:lnSpc>
                <a:spcPct val="200000"/>
              </a:lnSpc>
            </a:pPr>
            <a:r>
              <a:rPr lang="ar-KW" sz="3200">
                <a:solidFill>
                  <a:schemeClr val="bg1"/>
                </a:solidFill>
                <a:latin typeface="Simplified Arabic" pitchFamily="18" charset="-78"/>
                <a:cs typeface="Simplified Arabic" pitchFamily="18" charset="-78"/>
              </a:rPr>
              <a:t>هذا البيان مضلل لأنه يعني: أن اللحم حلال نقي بدون صعق.</a:t>
            </a:r>
            <a:endParaRPr lang="en-US" sz="3200">
              <a:solidFill>
                <a:schemeClr val="bg1"/>
              </a:solidFill>
              <a:latin typeface="Simplified Arabic" pitchFamily="18" charset="-78"/>
              <a:cs typeface="Simplified Arabic" pitchFamily="18" charset="-78"/>
            </a:endParaRPr>
          </a:p>
        </p:txBody>
      </p:sp>
      <p:pic>
        <p:nvPicPr>
          <p:cNvPr id="47110" name="Picture 2" descr="http://www.sadia.com/upload/en/sadiaassurance/halal01.gif"/>
          <p:cNvPicPr>
            <a:picLocks noChangeAspect="1" noChangeArrowheads="1"/>
          </p:cNvPicPr>
          <p:nvPr/>
        </p:nvPicPr>
        <p:blipFill>
          <a:blip r:embed="rId2"/>
          <a:srcRect/>
          <a:stretch>
            <a:fillRect/>
          </a:stretch>
        </p:blipFill>
        <p:spPr bwMode="auto">
          <a:xfrm>
            <a:off x="3086100" y="1524000"/>
            <a:ext cx="2209800" cy="22098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http://www.designmena.com/wp-content/uploads/2012/05/main-531x400.jpg"/>
          <p:cNvPicPr>
            <a:picLocks noChangeAspect="1" noChangeArrowheads="1"/>
          </p:cNvPicPr>
          <p:nvPr/>
        </p:nvPicPr>
        <p:blipFill>
          <a:blip r:embed="rId2"/>
          <a:srcRect/>
          <a:stretch>
            <a:fillRect/>
          </a:stretch>
        </p:blipFill>
        <p:spPr bwMode="auto">
          <a:xfrm>
            <a:off x="2209800" y="3243263"/>
            <a:ext cx="4800600" cy="3614737"/>
          </a:xfrm>
          <a:prstGeom prst="rect">
            <a:avLst/>
          </a:prstGeom>
          <a:noFill/>
          <a:ln w="9525">
            <a:noFill/>
            <a:miter lim="800000"/>
            <a:headEnd/>
            <a:tailEnd/>
          </a:ln>
        </p:spPr>
      </p:pic>
      <p:sp>
        <p:nvSpPr>
          <p:cNvPr id="8" name="Rectangle 11"/>
          <p:cNvSpPr>
            <a:spLocks noChangeArrowheads="1"/>
          </p:cNvSpPr>
          <p:nvPr/>
        </p:nvSpPr>
        <p:spPr bwMode="auto">
          <a:xfrm>
            <a:off x="304800" y="152400"/>
            <a:ext cx="8534400"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3-3 بعض الهيئات المانحة لشهادات الحلال هي: 1) جزء من شركة تصنيع أو</a:t>
            </a:r>
            <a:endParaRPr lang="en-US" sz="3200" u="sng" dirty="0">
              <a:solidFill>
                <a:schemeClr val="bg1"/>
              </a:solidFill>
              <a:latin typeface="Simplified Arabic" pitchFamily="18" charset="-78"/>
              <a:cs typeface="Simplified Arabic" pitchFamily="18" charset="-78"/>
            </a:endParaRPr>
          </a:p>
        </p:txBody>
      </p:sp>
      <p:sp>
        <p:nvSpPr>
          <p:cNvPr id="7" name="Rectangle 11"/>
          <p:cNvSpPr>
            <a:spLocks noChangeArrowheads="1"/>
          </p:cNvSpPr>
          <p:nvPr/>
        </p:nvSpPr>
        <p:spPr bwMode="auto">
          <a:xfrm>
            <a:off x="304800" y="1871008"/>
            <a:ext cx="8534400" cy="19389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3200" dirty="0">
                <a:solidFill>
                  <a:schemeClr val="bg1"/>
                </a:solidFill>
                <a:latin typeface="Simplified Arabic" pitchFamily="18" charset="-78"/>
                <a:cs typeface="Simplified Arabic" pitchFamily="18" charset="-78"/>
              </a:rPr>
              <a:t>2) جمعية إسلامية أنشأتها شركة تصنيع لغرض التصديق على خدماتها أو منتجاتها على أنها حلال.</a:t>
            </a:r>
            <a:endParaRPr lang="en-US" sz="3200" dirty="0">
              <a:solidFill>
                <a:schemeClr val="bg1"/>
              </a:solidFill>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1905000" y="381000"/>
            <a:ext cx="7086600" cy="72712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000" dirty="0">
                <a:solidFill>
                  <a:schemeClr val="bg1"/>
                </a:solidFill>
                <a:latin typeface="Simplified Arabic" pitchFamily="18" charset="-78"/>
                <a:cs typeface="Simplified Arabic" pitchFamily="18" charset="-78"/>
              </a:rPr>
              <a:t>3-4 الشفافية هي سلاح ذو حدين.</a:t>
            </a:r>
            <a:endParaRPr lang="en-US" sz="3000" dirty="0">
              <a:solidFill>
                <a:schemeClr val="bg1"/>
              </a:solidFill>
              <a:latin typeface="Simplified Arabic" pitchFamily="18" charset="-78"/>
              <a:cs typeface="Simplified Arabic" pitchFamily="18" charset="-78"/>
            </a:endParaRPr>
          </a:p>
        </p:txBody>
      </p:sp>
      <p:sp>
        <p:nvSpPr>
          <p:cNvPr id="9" name="Rectangle 11"/>
          <p:cNvSpPr>
            <a:spLocks noChangeArrowheads="1"/>
          </p:cNvSpPr>
          <p:nvPr/>
        </p:nvSpPr>
        <p:spPr bwMode="auto">
          <a:xfrm>
            <a:off x="1905000" y="1285875"/>
            <a:ext cx="7086600" cy="224676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rtl="1">
              <a:lnSpc>
                <a:spcPct val="150000"/>
              </a:lnSpc>
              <a:defRPr/>
            </a:pPr>
            <a:r>
              <a:rPr lang="ar-KW" sz="3200" dirty="0">
                <a:solidFill>
                  <a:schemeClr val="tx1"/>
                </a:solidFill>
                <a:latin typeface="Simplified Arabic" pitchFamily="18" charset="-78"/>
                <a:cs typeface="Simplified Arabic" pitchFamily="18" charset="-78"/>
              </a:rPr>
              <a:t>معظم الهيئات المانحة لشهادات الحلال تبقي الأشياء لأنفسهم خشية أن يتم انتقادهم من قبل هيئات متنافسة أخرى مانحة لشهادات الحلال.</a:t>
            </a:r>
            <a:endParaRPr lang="en-US" sz="3200" dirty="0">
              <a:solidFill>
                <a:schemeClr val="tx1"/>
              </a:solidFill>
              <a:latin typeface="Simplified Arabic" pitchFamily="18" charset="-78"/>
              <a:cs typeface="Simplified Arabic" pitchFamily="18" charset="-78"/>
            </a:endParaRPr>
          </a:p>
        </p:txBody>
      </p:sp>
      <p:sp>
        <p:nvSpPr>
          <p:cNvPr id="10" name="Rectangle 11"/>
          <p:cNvSpPr>
            <a:spLocks noChangeArrowheads="1"/>
          </p:cNvSpPr>
          <p:nvPr/>
        </p:nvSpPr>
        <p:spPr bwMode="auto">
          <a:xfrm>
            <a:off x="1905000" y="3800475"/>
            <a:ext cx="7086600" cy="1938338"/>
          </a:xfrm>
          <a:prstGeom prst="rect">
            <a:avLst/>
          </a:prstGeom>
          <a:solidFill>
            <a:schemeClr val="tx1"/>
          </a:solidFill>
          <a:ln w="28575">
            <a:noFill/>
            <a:miter lim="800000"/>
            <a:headEnd/>
            <a:tailEnd/>
          </a:ln>
        </p:spPr>
        <p:txBody>
          <a:bodyPr>
            <a:spAutoFit/>
          </a:bodyPr>
          <a:lstStyle/>
          <a:p>
            <a:pPr algn="just" rtl="1">
              <a:lnSpc>
                <a:spcPct val="200000"/>
              </a:lnSpc>
              <a:spcBef>
                <a:spcPts val="600"/>
              </a:spcBef>
            </a:pPr>
            <a:r>
              <a:rPr lang="ar-KW" sz="3200">
                <a:solidFill>
                  <a:schemeClr val="bg1"/>
                </a:solidFill>
                <a:latin typeface="Simplified Arabic" pitchFamily="18" charset="-78"/>
                <a:cs typeface="Simplified Arabic" pitchFamily="18" charset="-78"/>
              </a:rPr>
              <a:t>وميكن للحكومات الملسلمة أن تلعب دور ضاغط يجبرهم على الشفافية.</a:t>
            </a:r>
            <a:endParaRPr lang="en-US" sz="3200">
              <a:solidFill>
                <a:schemeClr val="bg1"/>
              </a:solidFill>
              <a:latin typeface="Simplified Arabic" pitchFamily="18" charset="-78"/>
              <a:cs typeface="Simplified Arabic" pitchFamily="18" charset="-78"/>
            </a:endParaRPr>
          </a:p>
        </p:txBody>
      </p:sp>
      <p:pic>
        <p:nvPicPr>
          <p:cNvPr id="49161" name="Picture 9" descr="http://www.deviantart.com/download/208814778/loki___double_edged_sword_by_xanimangax-d3gbmii.jpg"/>
          <p:cNvPicPr>
            <a:picLocks noChangeAspect="1" noChangeArrowheads="1"/>
          </p:cNvPicPr>
          <p:nvPr/>
        </p:nvPicPr>
        <p:blipFill>
          <a:blip r:embed="rId2"/>
          <a:srcRect/>
          <a:stretch>
            <a:fillRect/>
          </a:stretch>
        </p:blipFill>
        <p:spPr bwMode="auto">
          <a:xfrm>
            <a:off x="152400" y="533400"/>
            <a:ext cx="1590675" cy="133985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914400"/>
            <a:ext cx="8991600" cy="68480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2800" dirty="0">
                <a:solidFill>
                  <a:schemeClr val="bg1"/>
                </a:solidFill>
                <a:latin typeface="Simplified Arabic" pitchFamily="18" charset="-78"/>
                <a:cs typeface="Simplified Arabic" pitchFamily="18" charset="-78"/>
              </a:rPr>
              <a:t>4-1 بعض الهيئات المانحة لشهادات الحلال غير جديرة بالثقة.</a:t>
            </a:r>
            <a:endParaRPr lang="en-US" sz="2800" dirty="0">
              <a:solidFill>
                <a:schemeClr val="bg1"/>
              </a:solidFill>
              <a:latin typeface="Simplified Arabic" pitchFamily="18" charset="-78"/>
              <a:cs typeface="Simplified Arabic" pitchFamily="18" charset="-78"/>
            </a:endParaRPr>
          </a:p>
        </p:txBody>
      </p:sp>
      <p:sp>
        <p:nvSpPr>
          <p:cNvPr id="9" name="Rectangle 8"/>
          <p:cNvSpPr>
            <a:spLocks noChangeArrowheads="1"/>
          </p:cNvSpPr>
          <p:nvPr/>
        </p:nvSpPr>
        <p:spPr bwMode="auto">
          <a:xfrm>
            <a:off x="3581400" y="1889125"/>
            <a:ext cx="5410200" cy="3432175"/>
          </a:xfrm>
          <a:prstGeom prst="rect">
            <a:avLst/>
          </a:prstGeom>
          <a:solidFill>
            <a:srgbClr val="0070C0"/>
          </a:solidFill>
          <a:ln w="28575">
            <a:noFill/>
            <a:miter lim="800000"/>
            <a:headEnd/>
            <a:tailEnd/>
          </a:ln>
        </p:spPr>
        <p:txBody>
          <a:bodyPr>
            <a:spAutoFit/>
          </a:bodyPr>
          <a:lstStyle/>
          <a:p>
            <a:pPr algn="just" rtl="1">
              <a:lnSpc>
                <a:spcPct val="200000"/>
              </a:lnSpc>
            </a:pPr>
            <a:r>
              <a:rPr lang="ar-KW" sz="2800">
                <a:solidFill>
                  <a:schemeClr val="bg1"/>
                </a:solidFill>
                <a:latin typeface="Simplified Arabic" pitchFamily="18" charset="-78"/>
                <a:cs typeface="Simplified Arabic" pitchFamily="18" charset="-78"/>
              </a:rPr>
              <a:t>أي أن بعض الهيئات المانحة لشهادات الحلال تعطي تنازلات من متطلبات الحلال من أجل الحصول على القبول من تجهيز المصانع/ الذبح / المختبرات.</a:t>
            </a:r>
            <a:endParaRPr lang="en-US" sz="2800">
              <a:solidFill>
                <a:schemeClr val="bg1"/>
              </a:solidFill>
              <a:latin typeface="Simplified Arabic" pitchFamily="18" charset="-78"/>
              <a:cs typeface="Simplified Arabic" pitchFamily="18" charset="-78"/>
            </a:endParaRPr>
          </a:p>
        </p:txBody>
      </p:sp>
      <p:sp>
        <p:nvSpPr>
          <p:cNvPr id="8" name="Rectangle 7"/>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rtl="1" eaLnBrk="0" hangingPunct="0">
              <a:defRPr/>
            </a:pPr>
            <a:r>
              <a:rPr lang="ar-KW" sz="2800" dirty="0">
                <a:solidFill>
                  <a:schemeClr val="bg1"/>
                </a:solidFill>
                <a:latin typeface="Simplified Arabic" pitchFamily="18" charset="-78"/>
                <a:ea typeface="Calibri" pitchFamily="34" charset="0"/>
                <a:cs typeface="Simplified Arabic" pitchFamily="18" charset="-78"/>
              </a:rPr>
              <a:t>4. غياب السلوكيات الإسلامية.</a:t>
            </a:r>
          </a:p>
        </p:txBody>
      </p:sp>
      <p:pic>
        <p:nvPicPr>
          <p:cNvPr id="50185" name="Picture 11" descr="http://walkathonguide.files.wordpress.com/2009/10/concessions.jpg?w=468"/>
          <p:cNvPicPr>
            <a:picLocks noChangeAspect="1" noChangeArrowheads="1"/>
          </p:cNvPicPr>
          <p:nvPr/>
        </p:nvPicPr>
        <p:blipFill>
          <a:blip r:embed="rId2"/>
          <a:srcRect/>
          <a:stretch>
            <a:fillRect/>
          </a:stretch>
        </p:blipFill>
        <p:spPr bwMode="auto">
          <a:xfrm>
            <a:off x="228600" y="1905000"/>
            <a:ext cx="3038475" cy="457200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304800"/>
            <a:ext cx="8534400" cy="230832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4-2 يحدث غياب أي نوع من التنسيق بين الهيئات المانحة لشهادات الحلال نتيجة نظرتهم بعضهم لبعض على أنهم هيئات أعداء.</a:t>
            </a:r>
            <a:endParaRPr lang="en-US" sz="3200" dirty="0">
              <a:solidFill>
                <a:schemeClr val="bg1"/>
              </a:solidFill>
              <a:latin typeface="Simplified Arabic" pitchFamily="18" charset="-78"/>
              <a:cs typeface="Simplified Arabic" pitchFamily="18" charset="-78"/>
            </a:endParaRPr>
          </a:p>
        </p:txBody>
      </p:sp>
      <p:pic>
        <p:nvPicPr>
          <p:cNvPr id="51205" name="Picture 9" descr="http://www.robbinssports.com/images/childrens-gogo-roller-balance-coordination-scooter.jpg"/>
          <p:cNvPicPr>
            <a:picLocks noChangeAspect="1" noChangeArrowheads="1"/>
          </p:cNvPicPr>
          <p:nvPr/>
        </p:nvPicPr>
        <p:blipFill>
          <a:blip r:embed="rId2"/>
          <a:srcRect/>
          <a:stretch>
            <a:fillRect/>
          </a:stretch>
        </p:blipFill>
        <p:spPr bwMode="auto">
          <a:xfrm>
            <a:off x="3200400" y="2667000"/>
            <a:ext cx="3733800" cy="37338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152400" y="449263"/>
            <a:ext cx="6400800" cy="501675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3200" dirty="0">
                <a:solidFill>
                  <a:schemeClr val="bg1"/>
                </a:solidFill>
                <a:latin typeface="Simplified Arabic" pitchFamily="18" charset="-78"/>
                <a:cs typeface="Simplified Arabic" pitchFamily="18" charset="-78"/>
              </a:rPr>
              <a:t>4-3 بعض الهيئات المانحة لشهادات الحلال التي تعمل بشكل وثيق مع الوكالات الحكومية مثل الاتحاد الأوروبي بدلا من الدفاع عن الحلال فإنها تحصل على أموال مقابل الصمت عند خداع المستهلكين المسلمين.</a:t>
            </a:r>
            <a:endParaRPr lang="en-US" sz="3200" dirty="0">
              <a:solidFill>
                <a:schemeClr val="bg1"/>
              </a:solidFill>
              <a:latin typeface="Simplified Arabic" pitchFamily="18" charset="-78"/>
              <a:cs typeface="Simplified Arabic" pitchFamily="18" charset="-78"/>
            </a:endParaRPr>
          </a:p>
        </p:txBody>
      </p:sp>
      <p:pic>
        <p:nvPicPr>
          <p:cNvPr id="52229" name="Picture 13" descr="http://dc364.4shared.com/img/koI7QaVd/s7/deceiving_pastor_church.jpg"/>
          <p:cNvPicPr>
            <a:picLocks noChangeAspect="1" noChangeArrowheads="1"/>
          </p:cNvPicPr>
          <p:nvPr/>
        </p:nvPicPr>
        <p:blipFill>
          <a:blip r:embed="rId2"/>
          <a:srcRect/>
          <a:stretch>
            <a:fillRect/>
          </a:stretch>
        </p:blipFill>
        <p:spPr bwMode="auto">
          <a:xfrm>
            <a:off x="6629400" y="525463"/>
            <a:ext cx="2246313" cy="26320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09600" y="363538"/>
            <a:ext cx="8001000" cy="769937"/>
          </a:xfrm>
          <a:prstGeom prst="rect">
            <a:avLst/>
          </a:prstGeom>
          <a:solidFill>
            <a:schemeClr val="accent2"/>
          </a:solidFill>
          <a:ln w="9525">
            <a:noFill/>
            <a:miter lim="800000"/>
            <a:headEnd/>
            <a:tailEnd/>
          </a:ln>
        </p:spPr>
        <p:txBody>
          <a:bodyPr>
            <a:spAutoFit/>
          </a:bodyPr>
          <a:lstStyle/>
          <a:p>
            <a:pPr algn="just" rtl="1">
              <a:lnSpc>
                <a:spcPct val="150000"/>
              </a:lnSpc>
              <a:spcBef>
                <a:spcPts val="600"/>
              </a:spcBef>
            </a:pPr>
            <a:r>
              <a:rPr lang="ar-KW" sz="3200">
                <a:solidFill>
                  <a:schemeClr val="bg1"/>
                </a:solidFill>
                <a:latin typeface="Simplified Arabic" pitchFamily="18" charset="-78"/>
                <a:cs typeface="Simplified Arabic" pitchFamily="18" charset="-78"/>
              </a:rPr>
              <a:t>المحتويات</a:t>
            </a:r>
            <a:endParaRPr lang="en-US" sz="3200">
              <a:solidFill>
                <a:schemeClr val="bg1"/>
              </a:solidFill>
              <a:latin typeface="Simplified Arabic" pitchFamily="18" charset="-78"/>
              <a:cs typeface="Simplified Arabic" pitchFamily="18" charset="-78"/>
            </a:endParaRPr>
          </a:p>
        </p:txBody>
      </p:sp>
      <p:sp>
        <p:nvSpPr>
          <p:cNvPr id="5" name="Rectangle 4"/>
          <p:cNvSpPr>
            <a:spLocks noChangeArrowheads="1"/>
          </p:cNvSpPr>
          <p:nvPr/>
        </p:nvSpPr>
        <p:spPr bwMode="auto">
          <a:xfrm>
            <a:off x="533400" y="1430338"/>
            <a:ext cx="8229600" cy="3632200"/>
          </a:xfrm>
          <a:prstGeom prst="rect">
            <a:avLst/>
          </a:prstGeom>
          <a:noFill/>
          <a:ln w="9525">
            <a:noFill/>
            <a:miter lim="800000"/>
            <a:headEnd/>
            <a:tailEnd/>
          </a:ln>
        </p:spPr>
        <p:txBody>
          <a:bodyPr>
            <a:spAutoFit/>
          </a:bodyPr>
          <a:lstStyle/>
          <a:p>
            <a:pPr algn="just" rtl="1">
              <a:lnSpc>
                <a:spcPct val="200000"/>
              </a:lnSpc>
              <a:spcBef>
                <a:spcPts val="600"/>
              </a:spcBef>
              <a:buFont typeface="Courier New" pitchFamily="49" charset="0"/>
              <a:buChar char="o"/>
            </a:pPr>
            <a:r>
              <a:rPr lang="ar-KW" sz="2800">
                <a:latin typeface="Simplified Arabic" pitchFamily="18" charset="-78"/>
                <a:cs typeface="Simplified Arabic" pitchFamily="18" charset="-78"/>
              </a:rPr>
              <a:t> المقدمة</a:t>
            </a:r>
          </a:p>
          <a:p>
            <a:pPr algn="just" rtl="1">
              <a:lnSpc>
                <a:spcPct val="200000"/>
              </a:lnSpc>
              <a:spcBef>
                <a:spcPts val="600"/>
              </a:spcBef>
              <a:buFont typeface="Courier New" pitchFamily="49" charset="0"/>
              <a:buChar char="o"/>
            </a:pPr>
            <a:r>
              <a:rPr lang="ar-KW" sz="2800">
                <a:latin typeface="Simplified Arabic" pitchFamily="18" charset="-78"/>
                <a:cs typeface="Simplified Arabic" pitchFamily="18" charset="-78"/>
              </a:rPr>
              <a:t> الأخطاء الشائعة التي تمارسها هيئات منح الشهادات الحلال</a:t>
            </a:r>
          </a:p>
          <a:p>
            <a:pPr algn="just" rtl="1">
              <a:lnSpc>
                <a:spcPct val="200000"/>
              </a:lnSpc>
              <a:spcBef>
                <a:spcPts val="600"/>
              </a:spcBef>
              <a:buFont typeface="Courier New" pitchFamily="49" charset="0"/>
              <a:buChar char="o"/>
            </a:pPr>
            <a:r>
              <a:rPr lang="ar-KW" sz="2800">
                <a:latin typeface="Simplified Arabic" pitchFamily="18" charset="-78"/>
                <a:cs typeface="Simplified Arabic" pitchFamily="18" charset="-78"/>
              </a:rPr>
              <a:t> استنتاج</a:t>
            </a:r>
          </a:p>
          <a:p>
            <a:pPr algn="just" rtl="1">
              <a:lnSpc>
                <a:spcPct val="200000"/>
              </a:lnSpc>
              <a:spcBef>
                <a:spcPts val="600"/>
              </a:spcBef>
              <a:buFont typeface="Courier New" pitchFamily="49" charset="0"/>
              <a:buChar char="o"/>
            </a:pPr>
            <a:r>
              <a:rPr lang="ar-KW" sz="2800">
                <a:latin typeface="Simplified Arabic" pitchFamily="18" charset="-78"/>
                <a:cs typeface="Simplified Arabic" pitchFamily="18" charset="-78"/>
              </a:rPr>
              <a:t> التوصيات</a:t>
            </a:r>
            <a:endParaRPr lang="en-US" sz="2800">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52400" y="476250"/>
            <a:ext cx="4724400" cy="40318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3200" dirty="0">
                <a:solidFill>
                  <a:schemeClr val="bg1"/>
                </a:solidFill>
                <a:latin typeface="Simplified Arabic" pitchFamily="18" charset="-78"/>
                <a:cs typeface="Simplified Arabic" pitchFamily="18" charset="-78"/>
              </a:rPr>
              <a:t>4-4 بالتأكيد، هناك نقص في السلوك الإسلامي بين بعض الهيئات المانحة لشهادات الحلال مثل الطعن من الخلف.</a:t>
            </a:r>
            <a:endParaRPr lang="en-US" sz="3200" dirty="0">
              <a:solidFill>
                <a:schemeClr val="bg1"/>
              </a:solidFill>
              <a:latin typeface="Simplified Arabic" pitchFamily="18" charset="-78"/>
              <a:cs typeface="Simplified Arabic" pitchFamily="18" charset="-78"/>
            </a:endParaRPr>
          </a:p>
        </p:txBody>
      </p:sp>
      <p:pic>
        <p:nvPicPr>
          <p:cNvPr id="53253" name="Picture 5" descr="http://im.glogster.com/media/4/26/17/29/26172936.jpg"/>
          <p:cNvPicPr>
            <a:picLocks noChangeAspect="1" noChangeArrowheads="1"/>
          </p:cNvPicPr>
          <p:nvPr/>
        </p:nvPicPr>
        <p:blipFill>
          <a:blip r:embed="rId2"/>
          <a:srcRect/>
          <a:stretch>
            <a:fillRect/>
          </a:stretch>
        </p:blipFill>
        <p:spPr bwMode="auto">
          <a:xfrm>
            <a:off x="5562600" y="381000"/>
            <a:ext cx="3352800" cy="4198938"/>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692525" y="304800"/>
            <a:ext cx="5222875" cy="30469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4-5 ما زلنا نجد عدم وجود سلوكيات إسلامية بين بعض الهيئات المانحة لشهادات الحلال خصوصا بين 1) المسلمين من أصول عرقية مختلفة أو</a:t>
            </a:r>
            <a:endParaRPr lang="en-US" sz="3200" dirty="0">
              <a:solidFill>
                <a:schemeClr val="bg1"/>
              </a:solidFill>
              <a:latin typeface="Simplified Arabic" pitchFamily="18" charset="-78"/>
              <a:cs typeface="Simplified Arabic" pitchFamily="18" charset="-78"/>
            </a:endParaRPr>
          </a:p>
        </p:txBody>
      </p:sp>
      <p:sp>
        <p:nvSpPr>
          <p:cNvPr id="8" name="Rectangle 7"/>
          <p:cNvSpPr>
            <a:spLocks noChangeArrowheads="1"/>
          </p:cNvSpPr>
          <p:nvPr/>
        </p:nvSpPr>
        <p:spPr bwMode="auto">
          <a:xfrm>
            <a:off x="3692525" y="3482876"/>
            <a:ext cx="5222875" cy="15081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2) بين القادمين الجدد إلى صناعة الحلال، أو</a:t>
            </a:r>
            <a:endParaRPr lang="en-US" sz="3200" dirty="0">
              <a:solidFill>
                <a:schemeClr val="bg1"/>
              </a:solidFill>
              <a:latin typeface="Simplified Arabic" pitchFamily="18" charset="-78"/>
              <a:cs typeface="Simplified Arabic" pitchFamily="18" charset="-78"/>
            </a:endParaRPr>
          </a:p>
        </p:txBody>
      </p:sp>
      <p:sp>
        <p:nvSpPr>
          <p:cNvPr id="9" name="Rectangle 8"/>
          <p:cNvSpPr>
            <a:spLocks noChangeArrowheads="1"/>
          </p:cNvSpPr>
          <p:nvPr/>
        </p:nvSpPr>
        <p:spPr bwMode="auto">
          <a:xfrm>
            <a:off x="3692525" y="5105400"/>
            <a:ext cx="5222875" cy="15081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3) بين منظمات التي تستهدف الربح من وراء الحلال.</a:t>
            </a:r>
            <a:endParaRPr lang="en-US" sz="3200" dirty="0">
              <a:solidFill>
                <a:schemeClr val="bg1"/>
              </a:solidFill>
              <a:latin typeface="Simplified Arabic" pitchFamily="18" charset="-78"/>
              <a:cs typeface="Simplified Arabic" pitchFamily="18" charset="-78"/>
            </a:endParaRPr>
          </a:p>
        </p:txBody>
      </p:sp>
      <p:pic>
        <p:nvPicPr>
          <p:cNvPr id="54283" name="Picture 9" descr="http://im.glogster.com/media/4/26/17/29/26172936.jpg"/>
          <p:cNvPicPr>
            <a:picLocks noChangeAspect="1" noChangeArrowheads="1"/>
          </p:cNvPicPr>
          <p:nvPr/>
        </p:nvPicPr>
        <p:blipFill>
          <a:blip r:embed="rId2"/>
          <a:srcRect/>
          <a:stretch>
            <a:fillRect/>
          </a:stretch>
        </p:blipFill>
        <p:spPr bwMode="auto">
          <a:xfrm>
            <a:off x="152400" y="381000"/>
            <a:ext cx="3352800" cy="4198938"/>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 descr="http://farm3.static.flickr.com/2360/2063827966_a2fa90fb72_o.jpg"/>
          <p:cNvPicPr>
            <a:picLocks noChangeAspect="1" noChangeArrowheads="1"/>
          </p:cNvPicPr>
          <p:nvPr/>
        </p:nvPicPr>
        <p:blipFill>
          <a:blip r:embed="rId2"/>
          <a:srcRect/>
          <a:stretch>
            <a:fillRect/>
          </a:stretch>
        </p:blipFill>
        <p:spPr bwMode="auto">
          <a:xfrm>
            <a:off x="4814888" y="457200"/>
            <a:ext cx="4267200" cy="3786188"/>
          </a:xfrm>
          <a:prstGeom prst="rect">
            <a:avLst/>
          </a:prstGeom>
          <a:noFill/>
          <a:ln w="9525">
            <a:noFill/>
            <a:miter lim="800000"/>
            <a:headEnd/>
            <a:tailEnd/>
          </a:ln>
        </p:spPr>
      </p:pic>
      <p:sp>
        <p:nvSpPr>
          <p:cNvPr id="9" name="Rectangle 11"/>
          <p:cNvSpPr>
            <a:spLocks noChangeArrowheads="1"/>
          </p:cNvSpPr>
          <p:nvPr/>
        </p:nvSpPr>
        <p:spPr bwMode="auto">
          <a:xfrm>
            <a:off x="152400" y="4800600"/>
            <a:ext cx="8382000" cy="1708160"/>
          </a:xfrm>
          <a:prstGeom prst="rect">
            <a:avLst/>
          </a:prstGeom>
          <a:solidFill>
            <a:srgbClr val="FFC000"/>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rtl="1">
              <a:lnSpc>
                <a:spcPct val="200000"/>
              </a:lnSpc>
              <a:defRPr/>
            </a:pPr>
            <a:r>
              <a:rPr lang="ar-KW" sz="2800" dirty="0">
                <a:solidFill>
                  <a:schemeClr val="tx1"/>
                </a:solidFill>
                <a:latin typeface="Simplified Arabic" pitchFamily="18" charset="-78"/>
                <a:cs typeface="Simplified Arabic" pitchFamily="18" charset="-78"/>
              </a:rPr>
              <a:t>وكثيرا ما يشاهد مثل هذا الفعل على شبكة الإنترنت لتلف لإفساد ثقة المستهلكين المسلمين ببعض هذه الهيئات على أنها ليست جديرة بالثقة.</a:t>
            </a:r>
            <a:endParaRPr lang="en-US" sz="2800" dirty="0">
              <a:solidFill>
                <a:schemeClr val="tx1"/>
              </a:solidFill>
              <a:latin typeface="Simplified Arabic" pitchFamily="18" charset="-78"/>
              <a:cs typeface="Simplified Arabic" pitchFamily="18" charset="-78"/>
            </a:endParaRPr>
          </a:p>
        </p:txBody>
      </p:sp>
      <p:sp>
        <p:nvSpPr>
          <p:cNvPr id="10" name="Rectangle 11"/>
          <p:cNvSpPr>
            <a:spLocks noChangeArrowheads="1"/>
          </p:cNvSpPr>
          <p:nvPr/>
        </p:nvSpPr>
        <p:spPr bwMode="auto">
          <a:xfrm>
            <a:off x="152400" y="457200"/>
            <a:ext cx="4876800" cy="40318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3200" dirty="0">
                <a:solidFill>
                  <a:schemeClr val="bg1"/>
                </a:solidFill>
                <a:latin typeface="Simplified Arabic" pitchFamily="18" charset="-78"/>
                <a:cs typeface="Simplified Arabic" pitchFamily="18" charset="-78"/>
              </a:rPr>
              <a:t>على سبيل المثال: نشر معلومات مزيفة على بعض الهيئات المانحة لشهادات الحلال أنها تصادق حلال على لحوم حرام!</a:t>
            </a:r>
            <a:endParaRPr lang="en-US" sz="3200" dirty="0">
              <a:solidFill>
                <a:schemeClr val="bg1"/>
              </a:solidFill>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3429000" y="76200"/>
            <a:ext cx="5334000" cy="2308225"/>
          </a:xfrm>
          <a:prstGeom prst="rect">
            <a:avLst/>
          </a:prstGeom>
          <a:solidFill>
            <a:srgbClr val="0033CC"/>
          </a:solid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150000"/>
              </a:lnSpc>
              <a:defRPr/>
            </a:pPr>
            <a:r>
              <a:rPr lang="ar-KW" sz="3200" dirty="0">
                <a:solidFill>
                  <a:schemeClr val="bg1"/>
                </a:solidFill>
                <a:latin typeface="Simplified Arabic" pitchFamily="18" charset="-78"/>
                <a:cs typeface="Simplified Arabic" pitchFamily="18" charset="-78"/>
              </a:rPr>
              <a:t>4-6 يوجد تناقضات في الحياة الخاصة للأشخاص الذين يقدمون خدمات الحلال.</a:t>
            </a:r>
            <a:endParaRPr lang="en-US" sz="3200" dirty="0">
              <a:solidFill>
                <a:schemeClr val="bg1"/>
              </a:solidFill>
              <a:latin typeface="Simplified Arabic" pitchFamily="18" charset="-78"/>
              <a:cs typeface="Simplified Arabic" pitchFamily="18" charset="-78"/>
            </a:endParaRPr>
          </a:p>
        </p:txBody>
      </p:sp>
      <p:sp>
        <p:nvSpPr>
          <p:cNvPr id="8" name="Rectangle 11"/>
          <p:cNvSpPr>
            <a:spLocks noChangeArrowheads="1"/>
          </p:cNvSpPr>
          <p:nvPr/>
        </p:nvSpPr>
        <p:spPr bwMode="auto">
          <a:xfrm>
            <a:off x="0" y="3217863"/>
            <a:ext cx="8839200" cy="1909762"/>
          </a:xfrm>
          <a:prstGeom prst="rect">
            <a:avLst/>
          </a:prstGeom>
          <a:solidFill>
            <a:srgbClr val="FFC000"/>
          </a:solid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150000"/>
              </a:lnSpc>
              <a:defRPr/>
            </a:pPr>
            <a:r>
              <a:rPr lang="ar-KW" sz="2700" dirty="0">
                <a:solidFill>
                  <a:schemeClr val="tx1"/>
                </a:solidFill>
                <a:latin typeface="Simplified Arabic" pitchFamily="18" charset="-78"/>
                <a:cs typeface="Simplified Arabic" pitchFamily="18" charset="-78"/>
              </a:rPr>
              <a:t>الناس الذين يعملون من أجل الحلال لا يطبقون في حياتهم الخاصة تعاليم الحلال، مجرد زيارة لمنازلهم وأنت تعرف ما أعنيه: بعض لا يهتمون ما نوع الخبز أو الشامبو الذي يشتريه لأسرته، أي هل هو خالي من المكونات النجسة.</a:t>
            </a:r>
            <a:endParaRPr lang="en-US" sz="2700" dirty="0">
              <a:solidFill>
                <a:schemeClr val="tx1"/>
              </a:solidFill>
              <a:latin typeface="Simplified Arabic" pitchFamily="18" charset="-78"/>
              <a:cs typeface="Simplified Arabic" pitchFamily="18" charset="-78"/>
            </a:endParaRPr>
          </a:p>
        </p:txBody>
      </p:sp>
      <p:sp>
        <p:nvSpPr>
          <p:cNvPr id="10" name="Rectangle 11"/>
          <p:cNvSpPr>
            <a:spLocks noChangeArrowheads="1"/>
          </p:cNvSpPr>
          <p:nvPr/>
        </p:nvSpPr>
        <p:spPr bwMode="auto">
          <a:xfrm>
            <a:off x="76200" y="5105400"/>
            <a:ext cx="8839200" cy="159226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200000"/>
              </a:lnSpc>
              <a:defRPr/>
            </a:pPr>
            <a:r>
              <a:rPr lang="ar-KW" sz="2600" dirty="0">
                <a:solidFill>
                  <a:schemeClr val="tx1"/>
                </a:solidFill>
                <a:latin typeface="Simplified Arabic" pitchFamily="18" charset="-78"/>
                <a:cs typeface="Simplified Arabic" pitchFamily="18" charset="-78"/>
              </a:rPr>
              <a:t>فالكثير منهم لا يسيطرون على ما يأكلونه خاصة وقت تناول الشاي أو الغداء في المؤتمرات، أي أنهم لا يتجنبون تناول اللحوم أو الحلويات المشبوهة.</a:t>
            </a:r>
            <a:endParaRPr lang="en-US" sz="2600" dirty="0">
              <a:solidFill>
                <a:schemeClr val="tx1"/>
              </a:solidFill>
              <a:latin typeface="Simplified Arabic" pitchFamily="18" charset="-78"/>
              <a:cs typeface="Simplified Arabic" pitchFamily="18" charset="-78"/>
            </a:endParaRPr>
          </a:p>
        </p:txBody>
      </p:sp>
      <p:sp>
        <p:nvSpPr>
          <p:cNvPr id="9" name="Rectangle 11"/>
          <p:cNvSpPr>
            <a:spLocks noChangeArrowheads="1"/>
          </p:cNvSpPr>
          <p:nvPr/>
        </p:nvSpPr>
        <p:spPr bwMode="auto">
          <a:xfrm>
            <a:off x="0" y="2493963"/>
            <a:ext cx="8839200" cy="554037"/>
          </a:xfrm>
          <a:prstGeom prst="rect">
            <a:avLst/>
          </a:prstGeom>
          <a:solidFill>
            <a:srgbClr val="92D050"/>
          </a:solid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defRPr/>
            </a:pPr>
            <a:r>
              <a:rPr lang="ar-KW" sz="3000" dirty="0">
                <a:solidFill>
                  <a:schemeClr val="tx1"/>
                </a:solidFill>
                <a:latin typeface="Simplified Arabic" pitchFamily="18" charset="-78"/>
                <a:cs typeface="Simplified Arabic" pitchFamily="18" charset="-78"/>
              </a:rPr>
              <a:t>انهم لا يمارسون ما يبشرون به.</a:t>
            </a:r>
            <a:endParaRPr lang="en-US" sz="3000" dirty="0">
              <a:solidFill>
                <a:schemeClr val="tx1"/>
              </a:solidFill>
              <a:latin typeface="Simplified Arabic" pitchFamily="18" charset="-78"/>
              <a:cs typeface="Simplified Arabic" pitchFamily="18" charset="-78"/>
            </a:endParaRPr>
          </a:p>
        </p:txBody>
      </p:sp>
      <p:pic>
        <p:nvPicPr>
          <p:cNvPr id="7" name="Picture 2"/>
          <p:cNvPicPr>
            <a:picLocks noChangeAspect="1" noChangeArrowheads="1"/>
          </p:cNvPicPr>
          <p:nvPr/>
        </p:nvPicPr>
        <p:blipFill>
          <a:blip r:embed="rId2"/>
          <a:srcRect/>
          <a:stretch>
            <a:fillRect/>
          </a:stretch>
        </p:blipFill>
        <p:spPr bwMode="auto">
          <a:xfrm>
            <a:off x="152400" y="76200"/>
            <a:ext cx="2897188" cy="2286000"/>
          </a:xfrm>
          <a:prstGeom prst="rect">
            <a:avLst/>
          </a:prstGeom>
          <a:ln>
            <a:noFill/>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4686300" y="1066800"/>
            <a:ext cx="4000500" cy="481734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50000"/>
              </a:lnSpc>
            </a:pPr>
            <a:r>
              <a:rPr lang="ar-KW" sz="3200">
                <a:solidFill>
                  <a:schemeClr val="bg1"/>
                </a:solidFill>
                <a:latin typeface="Calibri" pitchFamily="34" charset="0"/>
              </a:rPr>
              <a:t>5-1 معظم هيئات التصديق على الحلال تتكون من رجل واحد، حتى عندما تكون مرتبطة بمركز أو مسجد.</a:t>
            </a:r>
            <a:endParaRPr lang="en-US" sz="3200">
              <a:solidFill>
                <a:schemeClr val="bg1"/>
              </a:solidFill>
              <a:latin typeface="Calibri" pitchFamily="34" charset="0"/>
            </a:endParaRPr>
          </a:p>
        </p:txBody>
      </p:sp>
      <p:sp>
        <p:nvSpPr>
          <p:cNvPr id="7"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rtl="1" eaLnBrk="0" hangingPunct="0">
              <a:defRPr/>
            </a:pPr>
            <a:r>
              <a:rPr lang="ar-KW" sz="2800" dirty="0">
                <a:solidFill>
                  <a:schemeClr val="bg1"/>
                </a:solidFill>
                <a:latin typeface="Simplified Arabic" pitchFamily="18" charset="-78"/>
                <a:ea typeface="Calibri" pitchFamily="34" charset="0"/>
                <a:cs typeface="Simplified Arabic" pitchFamily="18" charset="-78"/>
              </a:rPr>
              <a:t>5. عدم وجود التزام من الإدارة.</a:t>
            </a:r>
          </a:p>
        </p:txBody>
      </p:sp>
      <p:pic>
        <p:nvPicPr>
          <p:cNvPr id="57352" name="Picture 9" descr="http://www.gtdretail.webege.com/Photos/leadership.jpg"/>
          <p:cNvPicPr>
            <a:picLocks noChangeAspect="1" noChangeArrowheads="1"/>
          </p:cNvPicPr>
          <p:nvPr/>
        </p:nvPicPr>
        <p:blipFill>
          <a:blip r:embed="rId2"/>
          <a:srcRect/>
          <a:stretch>
            <a:fillRect/>
          </a:stretch>
        </p:blipFill>
        <p:spPr bwMode="auto">
          <a:xfrm>
            <a:off x="152400" y="1143000"/>
            <a:ext cx="4343400" cy="43434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381000" y="304800"/>
            <a:ext cx="853440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150000"/>
              </a:lnSpc>
            </a:pPr>
            <a:r>
              <a:rPr lang="ar-KW" sz="3200">
                <a:solidFill>
                  <a:schemeClr val="bg1"/>
                </a:solidFill>
                <a:latin typeface="Calibri" pitchFamily="34" charset="0"/>
              </a:rPr>
              <a:t>5-2 بعض </a:t>
            </a:r>
            <a:r>
              <a:rPr lang="ar-KW" sz="3200">
                <a:solidFill>
                  <a:schemeClr val="bg1"/>
                </a:solidFill>
                <a:latin typeface="Simplified Arabic" pitchFamily="18" charset="-78"/>
                <a:cs typeface="Simplified Arabic" pitchFamily="18" charset="-78"/>
              </a:rPr>
              <a:t>الهيئات المانحة لشهادات الحلال </a:t>
            </a:r>
            <a:r>
              <a:rPr lang="ar-KW" sz="3200">
                <a:solidFill>
                  <a:schemeClr val="bg1"/>
                </a:solidFill>
                <a:latin typeface="Calibri" pitchFamily="34" charset="0"/>
              </a:rPr>
              <a:t>غير مسلمين.</a:t>
            </a:r>
            <a:endParaRPr lang="en-US" sz="3200">
              <a:solidFill>
                <a:schemeClr val="bg1"/>
              </a:solidFill>
              <a:latin typeface="Calibri" pitchFamily="34" charset="0"/>
            </a:endParaRPr>
          </a:p>
        </p:txBody>
      </p:sp>
      <p:sp>
        <p:nvSpPr>
          <p:cNvPr id="6" name="Rectangle 5"/>
          <p:cNvSpPr/>
          <p:nvPr/>
        </p:nvSpPr>
        <p:spPr>
          <a:xfrm>
            <a:off x="381000" y="1524000"/>
            <a:ext cx="8610600" cy="1708160"/>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a:spAutoFit/>
          </a:bodyPr>
          <a:lstStyle/>
          <a:p>
            <a:pPr algn="just" rtl="1" eaLnBrk="0" hangingPunct="0">
              <a:lnSpc>
                <a:spcPct val="200000"/>
              </a:lnSpc>
              <a:spcBef>
                <a:spcPct val="50000"/>
              </a:spcBef>
              <a:defRPr/>
            </a:pPr>
            <a:r>
              <a:rPr lang="ar-KW" sz="2800" dirty="0">
                <a:solidFill>
                  <a:schemeClr val="tx1"/>
                </a:solidFill>
                <a:latin typeface="Simplified Arabic" pitchFamily="18" charset="-78"/>
                <a:cs typeface="Simplified Arabic" pitchFamily="18" charset="-78"/>
              </a:rPr>
              <a:t>يمكنك العثور على هيئات مانحة لشهادات الحلال من أصحاب العقائد التالية :</a:t>
            </a:r>
            <a:endParaRPr lang="en-US" sz="2800" dirty="0">
              <a:solidFill>
                <a:schemeClr val="tx1"/>
              </a:solidFill>
              <a:latin typeface="Simplified Arabic" pitchFamily="18" charset="-78"/>
              <a:cs typeface="Simplified Arabic" pitchFamily="18" charset="-78"/>
            </a:endParaRPr>
          </a:p>
        </p:txBody>
      </p:sp>
      <p:pic>
        <p:nvPicPr>
          <p:cNvPr id="58376" name="Picture 10" descr="http://aacounterterror.files.wordpress.com/2010/03/abrahamic-religions2.jpg"/>
          <p:cNvPicPr>
            <a:picLocks noChangeAspect="1" noChangeArrowheads="1"/>
          </p:cNvPicPr>
          <p:nvPr/>
        </p:nvPicPr>
        <p:blipFill>
          <a:blip r:embed="rId2"/>
          <a:srcRect/>
          <a:stretch>
            <a:fillRect/>
          </a:stretch>
        </p:blipFill>
        <p:spPr bwMode="auto">
          <a:xfrm>
            <a:off x="609600" y="2590800"/>
            <a:ext cx="2667000" cy="2806700"/>
          </a:xfrm>
          <a:prstGeom prst="rect">
            <a:avLst/>
          </a:prstGeom>
          <a:noFill/>
          <a:ln w="9525">
            <a:noFill/>
            <a:miter lim="800000"/>
            <a:headEnd/>
            <a:tailEnd/>
          </a:ln>
        </p:spPr>
      </p:pic>
      <p:sp>
        <p:nvSpPr>
          <p:cNvPr id="14" name="Rectangle 13"/>
          <p:cNvSpPr/>
          <p:nvPr/>
        </p:nvSpPr>
        <p:spPr>
          <a:xfrm>
            <a:off x="2971800" y="3355300"/>
            <a:ext cx="6019800" cy="3108543"/>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marL="457200" indent="-457200" algn="just" rtl="1" eaLnBrk="0" hangingPunct="0">
              <a:spcBef>
                <a:spcPct val="50000"/>
              </a:spcBef>
              <a:buFont typeface="Courier New" pitchFamily="49" charset="0"/>
              <a:buChar char="o"/>
            </a:pPr>
            <a:r>
              <a:rPr lang="ar-KW" sz="2800">
                <a:solidFill>
                  <a:schemeClr val="tx1"/>
                </a:solidFill>
                <a:latin typeface="Calibri" pitchFamily="34" charset="0"/>
              </a:rPr>
              <a:t>القاديانية، أو</a:t>
            </a:r>
          </a:p>
          <a:p>
            <a:pPr marL="457200" indent="-457200" algn="just" rtl="1" eaLnBrk="0" hangingPunct="0">
              <a:spcBef>
                <a:spcPct val="50000"/>
              </a:spcBef>
              <a:buFont typeface="Courier New" pitchFamily="49" charset="0"/>
              <a:buChar char="o"/>
            </a:pPr>
            <a:r>
              <a:rPr lang="ar-KW" sz="2800">
                <a:solidFill>
                  <a:schemeClr val="tx1"/>
                </a:solidFill>
                <a:latin typeface="Calibri" pitchFamily="34" charset="0"/>
              </a:rPr>
              <a:t>اليهودية</a:t>
            </a:r>
          </a:p>
          <a:p>
            <a:pPr marL="457200" indent="-457200" algn="just" rtl="1" eaLnBrk="0" hangingPunct="0">
              <a:spcBef>
                <a:spcPct val="50000"/>
              </a:spcBef>
              <a:buFont typeface="Courier New" pitchFamily="49" charset="0"/>
              <a:buChar char="o"/>
            </a:pPr>
            <a:r>
              <a:rPr lang="ar-KW" sz="2800">
                <a:solidFill>
                  <a:schemeClr val="tx1"/>
                </a:solidFill>
                <a:latin typeface="Calibri" pitchFamily="34" charset="0"/>
              </a:rPr>
              <a:t>ذباحين مرتدين من أهل الكتاب.</a:t>
            </a:r>
          </a:p>
          <a:p>
            <a:pPr marL="457200" indent="-457200" algn="just" rtl="1" eaLnBrk="0" hangingPunct="0">
              <a:spcBef>
                <a:spcPct val="50000"/>
              </a:spcBef>
              <a:buFont typeface="Courier New" pitchFamily="49" charset="0"/>
              <a:buChar char="o"/>
            </a:pPr>
            <a:r>
              <a:rPr lang="ar-KW" sz="2800">
                <a:solidFill>
                  <a:schemeClr val="tx1"/>
                </a:solidFill>
                <a:latin typeface="Calibri" pitchFamily="34" charset="0"/>
              </a:rPr>
              <a:t>ذباحين أتباع فرق باطنية</a:t>
            </a:r>
          </a:p>
          <a:p>
            <a:pPr marL="457200" indent="-457200" algn="just" rtl="1" eaLnBrk="0" hangingPunct="0">
              <a:spcBef>
                <a:spcPct val="50000"/>
              </a:spcBef>
              <a:buFont typeface="Courier New" pitchFamily="49" charset="0"/>
              <a:buChar char="o"/>
            </a:pPr>
            <a:r>
              <a:rPr lang="ar-KW" sz="2800">
                <a:solidFill>
                  <a:schemeClr val="tx1"/>
                </a:solidFill>
                <a:latin typeface="Calibri" pitchFamily="34" charset="0"/>
              </a:rPr>
              <a:t> ذباحين غير مصلين.</a:t>
            </a:r>
            <a:endParaRPr lang="en-US" sz="2800">
              <a:solidFill>
                <a:schemeClr val="tx1"/>
              </a:solidFill>
              <a:latin typeface="Calibri" pitchFamily="34"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304800" y="304800"/>
            <a:ext cx="8534400" cy="29238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3200" dirty="0">
                <a:solidFill>
                  <a:schemeClr val="bg1"/>
                </a:solidFill>
                <a:latin typeface="Simplified Arabic" pitchFamily="18" charset="-78"/>
                <a:cs typeface="Simplified Arabic" pitchFamily="18" charset="-78"/>
              </a:rPr>
              <a:t>5-3 لا یوجد لدى العدید من الهيئات المانحة لشهادات الحلال مصلحة في استثمار جزء من دخلهم لحل أنشطة الحلال (تقنیات الذبح وقضایا الإستهلاك وغیر ذلك)</a:t>
            </a:r>
            <a:endParaRPr lang="en-US" sz="3200" dirty="0">
              <a:solidFill>
                <a:schemeClr val="bg1"/>
              </a:solidFill>
              <a:latin typeface="Simplified Arabic" pitchFamily="18" charset="-78"/>
              <a:cs typeface="Simplified Arabic" pitchFamily="18" charset="-78"/>
            </a:endParaRPr>
          </a:p>
        </p:txBody>
      </p:sp>
      <p:pic>
        <p:nvPicPr>
          <p:cNvPr id="59397" name="Picture 4" descr="http://1.bp.blogspot.com/_m-HgWzIoJF4/SebgnuvOqPI/AAAAAAAAFZM/yPDGESQ-nDo/s400/rubiks-cube.jpg"/>
          <p:cNvPicPr>
            <a:picLocks noChangeAspect="1" noChangeArrowheads="1"/>
          </p:cNvPicPr>
          <p:nvPr/>
        </p:nvPicPr>
        <p:blipFill>
          <a:blip r:embed="rId2"/>
          <a:srcRect/>
          <a:stretch>
            <a:fillRect/>
          </a:stretch>
        </p:blipFill>
        <p:spPr bwMode="auto">
          <a:xfrm>
            <a:off x="3276600" y="3400425"/>
            <a:ext cx="2695575" cy="26955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2743200" y="838200"/>
            <a:ext cx="6019800" cy="343170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defRPr/>
            </a:pPr>
            <a:r>
              <a:rPr lang="ar-KW" sz="2800" dirty="0">
                <a:solidFill>
                  <a:schemeClr val="bg1"/>
                </a:solidFill>
                <a:latin typeface="Simplified Arabic" pitchFamily="18" charset="-78"/>
                <a:cs typeface="Simplified Arabic" pitchFamily="18" charset="-78"/>
              </a:rPr>
              <a:t>6-1 بعض الهيئات المانحة لشهادات الحلال التي تصادق على الأغذية المصنعة على أنها حلال تفتقد وجود المكونات الخام الحلال أو غلاف التبطين الحلال من مورد حلال حقيقية.</a:t>
            </a:r>
            <a:endParaRPr lang="en-US" sz="2800" dirty="0">
              <a:solidFill>
                <a:schemeClr val="bg1"/>
              </a:solidFill>
              <a:latin typeface="Simplified Arabic" pitchFamily="18" charset="-78"/>
              <a:cs typeface="Simplified Arabic" pitchFamily="18" charset="-78"/>
            </a:endParaRPr>
          </a:p>
        </p:txBody>
      </p:sp>
      <p:sp>
        <p:nvSpPr>
          <p:cNvPr id="9" name="Rectangle 11"/>
          <p:cNvSpPr>
            <a:spLocks noChangeArrowheads="1"/>
          </p:cNvSpPr>
          <p:nvPr/>
        </p:nvSpPr>
        <p:spPr bwMode="auto">
          <a:xfrm>
            <a:off x="1752600" y="86380"/>
            <a:ext cx="7010400" cy="523220"/>
          </a:xfrm>
          <a:prstGeom prst="rect">
            <a:avLst/>
          </a:prstGeom>
          <a:solidFill>
            <a:srgbClr val="0033CC"/>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rtl="1" eaLnBrk="0" hangingPunct="0">
              <a:defRPr/>
            </a:pPr>
            <a:r>
              <a:rPr lang="ar-KW" sz="2800" dirty="0">
                <a:solidFill>
                  <a:schemeClr val="bg1"/>
                </a:solidFill>
                <a:latin typeface="Simplified Arabic" pitchFamily="18" charset="-78"/>
                <a:ea typeface="Calibri" pitchFamily="34" charset="0"/>
                <a:cs typeface="Simplified Arabic" pitchFamily="18" charset="-78"/>
              </a:rPr>
              <a:t>6. نقص في إمدادات مواد الخام الحلال. </a:t>
            </a:r>
          </a:p>
        </p:txBody>
      </p:sp>
      <p:pic>
        <p:nvPicPr>
          <p:cNvPr id="60424" name="Picture 9" descr="http://us.123rf.com/400wm/400/400/normanpogson/normanpogson0911/normanpogson091100002/5859613-raw-ingredients-for-a-beef-stew-recipe.jpg"/>
          <p:cNvPicPr>
            <a:picLocks noChangeAspect="1" noChangeArrowheads="1"/>
          </p:cNvPicPr>
          <p:nvPr/>
        </p:nvPicPr>
        <p:blipFill>
          <a:blip r:embed="rId2"/>
          <a:srcRect/>
          <a:stretch>
            <a:fillRect/>
          </a:stretch>
        </p:blipFill>
        <p:spPr bwMode="auto">
          <a:xfrm>
            <a:off x="0" y="838200"/>
            <a:ext cx="2590800" cy="3432175"/>
          </a:xfrm>
          <a:prstGeom prst="rect">
            <a:avLst/>
          </a:prstGeom>
          <a:noFill/>
          <a:ln w="9525">
            <a:noFill/>
            <a:miter lim="800000"/>
            <a:headEnd/>
            <a:tailEnd/>
          </a:ln>
        </p:spPr>
      </p:pic>
      <p:grpSp>
        <p:nvGrpSpPr>
          <p:cNvPr id="2" name="Group 1"/>
          <p:cNvGrpSpPr>
            <a:grpSpLocks/>
          </p:cNvGrpSpPr>
          <p:nvPr/>
        </p:nvGrpSpPr>
        <p:grpSpPr bwMode="auto">
          <a:xfrm>
            <a:off x="0" y="4495800"/>
            <a:ext cx="8763000" cy="1708150"/>
            <a:chOff x="0" y="4495800"/>
            <a:chExt cx="8763000" cy="1708160"/>
          </a:xfrm>
        </p:grpSpPr>
        <p:sp>
          <p:nvSpPr>
            <p:cNvPr id="8" name="Rectangle 11"/>
            <p:cNvSpPr>
              <a:spLocks noChangeArrowheads="1"/>
            </p:cNvSpPr>
            <p:nvPr/>
          </p:nvSpPr>
          <p:spPr bwMode="auto">
            <a:xfrm>
              <a:off x="2057400" y="4495800"/>
              <a:ext cx="6705600" cy="1708160"/>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a:lnSpc>
                  <a:spcPct val="200000"/>
                </a:lnSpc>
                <a:spcBef>
                  <a:spcPts val="600"/>
                </a:spcBef>
                <a:defRPr/>
              </a:pPr>
              <a:r>
                <a:rPr lang="ar-KW" sz="2800" dirty="0">
                  <a:solidFill>
                    <a:schemeClr val="tx1"/>
                  </a:solidFill>
                  <a:latin typeface="Simplified Arabic" pitchFamily="18" charset="-78"/>
                  <a:cs typeface="Simplified Arabic" pitchFamily="18" charset="-78"/>
                </a:rPr>
                <a:t>ولهذا السبب، لا تستطيع الهيئات المانحة لشهادات الحلال أن تضمن للمستهلك سلامة سلسلة توريد الحلال.</a:t>
              </a:r>
              <a:endParaRPr lang="en-US" sz="2800" u="sng" dirty="0">
                <a:solidFill>
                  <a:schemeClr val="tx1"/>
                </a:solidFill>
                <a:latin typeface="Simplified Arabic" pitchFamily="18" charset="-78"/>
                <a:cs typeface="Simplified Arabic" pitchFamily="18" charset="-78"/>
              </a:endParaRPr>
            </a:p>
          </p:txBody>
        </p:sp>
        <p:pic>
          <p:nvPicPr>
            <p:cNvPr id="60429" name="Picture 11" descr="http://www.een-northeast.co.uk/2_files/images/contribute/Teesside-Bio-microsensors-1_008.jpg"/>
            <p:cNvPicPr>
              <a:picLocks noChangeAspect="1" noChangeArrowheads="1"/>
            </p:cNvPicPr>
            <p:nvPr/>
          </p:nvPicPr>
          <p:blipFill>
            <a:blip r:embed="rId3"/>
            <a:srcRect/>
            <a:stretch>
              <a:fillRect/>
            </a:stretch>
          </p:blipFill>
          <p:spPr bwMode="auto">
            <a:xfrm>
              <a:off x="0" y="4800600"/>
              <a:ext cx="1978025" cy="1295400"/>
            </a:xfrm>
            <a:prstGeom prst="rect">
              <a:avLst/>
            </a:prstGeom>
            <a:noFill/>
            <a:ln w="9525">
              <a:noFill/>
              <a:miter lim="800000"/>
              <a:headEnd/>
              <a:tailEnd/>
            </a:ln>
          </p:spPr>
        </p:pic>
      </p:grpSp>
      <p:sp>
        <p:nvSpPr>
          <p:cNvPr id="10" name="Rectangle 9"/>
          <p:cNvSpPr/>
          <p:nvPr/>
        </p:nvSpPr>
        <p:spPr>
          <a:xfrm>
            <a:off x="-32" y="650083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50083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50083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50083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3886200" y="1092200"/>
            <a:ext cx="4876800" cy="423962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rtl="1" eaLnBrk="0" hangingPunct="0">
              <a:lnSpc>
                <a:spcPct val="250000"/>
              </a:lnSpc>
              <a:defRPr/>
            </a:pPr>
            <a:r>
              <a:rPr lang="ar-KW" sz="2800" dirty="0">
                <a:solidFill>
                  <a:schemeClr val="bg1"/>
                </a:solidFill>
                <a:latin typeface="Simplified Arabic" pitchFamily="18" charset="-78"/>
                <a:cs typeface="Simplified Arabic" pitchFamily="18" charset="-78"/>
              </a:rPr>
              <a:t>7-1 المشغل الفني الحلال والمشرفين وكبار المديرين لا يحصلون على تدريب شامل على ما يحتاجون إلى معرفته عن الحلال.</a:t>
            </a:r>
            <a:endParaRPr lang="en-US" sz="2800" dirty="0">
              <a:solidFill>
                <a:schemeClr val="bg1"/>
              </a:solidFill>
              <a:latin typeface="Simplified Arabic" pitchFamily="18" charset="-78"/>
              <a:cs typeface="Simplified Arabic" pitchFamily="18" charset="-78"/>
            </a:endParaRPr>
          </a:p>
        </p:txBody>
      </p:sp>
      <p:sp>
        <p:nvSpPr>
          <p:cNvPr id="8" name="Rectangle 11"/>
          <p:cNvSpPr>
            <a:spLocks noChangeArrowheads="1"/>
          </p:cNvSpPr>
          <p:nvPr/>
        </p:nvSpPr>
        <p:spPr bwMode="auto">
          <a:xfrm>
            <a:off x="1752600" y="86380"/>
            <a:ext cx="7010400" cy="523220"/>
          </a:xfrm>
          <a:prstGeom prst="rect">
            <a:avLst/>
          </a:prstGeom>
          <a:solidFill>
            <a:srgbClr val="00206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Low" rtl="1" eaLnBrk="0" hangingPunct="0">
              <a:defRPr/>
            </a:pPr>
            <a:r>
              <a:rPr lang="ar-KW" sz="2800" dirty="0">
                <a:solidFill>
                  <a:schemeClr val="bg1"/>
                </a:solidFill>
                <a:latin typeface="Simplified Arabic" pitchFamily="18" charset="-78"/>
                <a:ea typeface="Calibri" pitchFamily="34" charset="0"/>
                <a:cs typeface="Simplified Arabic" pitchFamily="18" charset="-78"/>
              </a:rPr>
              <a:t>7. عدم وجود تدريب تقني خاص بالحلال.</a:t>
            </a:r>
            <a:endParaRPr lang="en-US" sz="2800" dirty="0">
              <a:solidFill>
                <a:schemeClr val="bg1"/>
              </a:solidFill>
              <a:latin typeface="Simplified Arabic" pitchFamily="18" charset="-78"/>
              <a:ea typeface="Calibri" pitchFamily="34" charset="0"/>
              <a:cs typeface="Simplified Arabic" pitchFamily="18" charset="-78"/>
            </a:endParaRPr>
          </a:p>
        </p:txBody>
      </p:sp>
      <p:pic>
        <p:nvPicPr>
          <p:cNvPr id="61448" name="Picture 9" descr="http://2.bp.blogspot.com/-A6gj2yT0eq0/T5mwZ7hpyqI/AAAAAAAAAag/5Fr2gPYGqEk/s1600/zero.jpg"/>
          <p:cNvPicPr>
            <a:picLocks noChangeAspect="1" noChangeArrowheads="1"/>
          </p:cNvPicPr>
          <p:nvPr/>
        </p:nvPicPr>
        <p:blipFill>
          <a:blip r:embed="rId2"/>
          <a:srcRect/>
          <a:stretch>
            <a:fillRect/>
          </a:stretch>
        </p:blipFill>
        <p:spPr bwMode="auto">
          <a:xfrm>
            <a:off x="228600" y="1524000"/>
            <a:ext cx="3135313" cy="3017838"/>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76200"/>
            <a:ext cx="8229600" cy="533400"/>
          </a:xfrm>
          <a:solidFill>
            <a:srgbClr val="0070C0"/>
          </a:solidFill>
        </p:spPr>
        <p:txBody>
          <a:bodyPr>
            <a:normAutofit fontScale="90000"/>
          </a:bodyPr>
          <a:lstStyle/>
          <a:p>
            <a:pPr rtl="1"/>
            <a:r>
              <a:rPr lang="ar-KW" sz="3200" b="1" smtClean="0">
                <a:solidFill>
                  <a:schemeClr val="bg1"/>
                </a:solidFill>
                <a:latin typeface="Simplified Arabic" pitchFamily="18" charset="-78"/>
                <a:cs typeface="Simplified Arabic" pitchFamily="18" charset="-78"/>
              </a:rPr>
              <a:t>الإستنتاجات</a:t>
            </a:r>
            <a:endParaRPr lang="en-US" sz="3200" b="1" smtClean="0">
              <a:solidFill>
                <a:schemeClr val="bg1"/>
              </a:solidFill>
              <a:latin typeface="Simplified Arabic" pitchFamily="18" charset="-78"/>
              <a:cs typeface="Simplified Arabic" pitchFamily="18" charset="-78"/>
            </a:endParaRPr>
          </a:p>
        </p:txBody>
      </p:sp>
      <p:sp>
        <p:nvSpPr>
          <p:cNvPr id="6" name="Rectangle 3"/>
          <p:cNvSpPr>
            <a:spLocks noChangeArrowheads="1"/>
          </p:cNvSpPr>
          <p:nvPr/>
        </p:nvSpPr>
        <p:spPr bwMode="auto">
          <a:xfrm>
            <a:off x="381000" y="609600"/>
            <a:ext cx="8305800" cy="6008688"/>
          </a:xfrm>
          <a:prstGeom prst="rect">
            <a:avLst/>
          </a:prstGeom>
          <a:noFill/>
          <a:ln w="9525">
            <a:noFill/>
            <a:miter lim="800000"/>
            <a:headEnd/>
            <a:tailEnd/>
          </a:ln>
        </p:spPr>
        <p:txBody>
          <a:bodyPr>
            <a:spAutoFit/>
          </a:bodyPr>
          <a:lstStyle/>
          <a:p>
            <a:pPr marL="457200" indent="-457200" algn="just" rtl="1">
              <a:lnSpc>
                <a:spcPct val="150000"/>
              </a:lnSpc>
              <a:spcBef>
                <a:spcPts val="600"/>
              </a:spcBef>
              <a:buFont typeface="Arial" pitchFamily="34" charset="0"/>
              <a:buChar char="•"/>
            </a:pPr>
            <a:r>
              <a:rPr lang="ar-KW" sz="2800">
                <a:latin typeface="Simplified Arabic" pitchFamily="18" charset="-78"/>
                <a:cs typeface="Simplified Arabic" pitchFamily="18" charset="-78"/>
              </a:rPr>
              <a:t>يجب أن تكون الهيئات المانحة لشهادات الحلال معتمدة من قبل وكالات إعتماد حلال دولية مقترنا بمراجعة دورية من قبل تلك الوكالات مثل (مركز الخليج للاعتماد – هيئة التقييس لدول مجلس التعاون).</a:t>
            </a:r>
          </a:p>
          <a:p>
            <a:pPr marL="457200" indent="-457200" algn="just" rtl="1">
              <a:lnSpc>
                <a:spcPct val="150000"/>
              </a:lnSpc>
              <a:spcBef>
                <a:spcPts val="600"/>
              </a:spcBef>
              <a:buFont typeface="Arial" pitchFamily="34" charset="0"/>
              <a:buChar char="•"/>
            </a:pPr>
            <a:r>
              <a:rPr lang="ar-KW" sz="2800">
                <a:latin typeface="Simplified Arabic" pitchFamily="18" charset="-78"/>
                <a:cs typeface="Simplified Arabic" pitchFamily="18" charset="-78"/>
              </a:rPr>
              <a:t>  ينبغي أن تتعاون الهيئات المعتمدة المانحة لشهادات الحلال مع مثيلتها من الهيئات المانحة لشهادات الحلال بدلا من التنافس فيما بينها على خدمة المصالح الفردية.</a:t>
            </a:r>
          </a:p>
          <a:p>
            <a:pPr marL="457200" indent="-457200" algn="just" rtl="1">
              <a:lnSpc>
                <a:spcPct val="150000"/>
              </a:lnSpc>
              <a:spcBef>
                <a:spcPts val="600"/>
              </a:spcBef>
              <a:buFont typeface="Arial" pitchFamily="34" charset="0"/>
              <a:buChar char="•"/>
            </a:pPr>
            <a:r>
              <a:rPr lang="ar-KW" sz="2800">
                <a:latin typeface="Simplified Arabic" pitchFamily="18" charset="-78"/>
                <a:cs typeface="Simplified Arabic" pitchFamily="18" charset="-78"/>
              </a:rPr>
              <a:t>  وسيعزز الاعتراف المتبادل بين الهيئات المعتمدة المانحة لشهادات الحلال إنتشار خدمات الحلال عالمياً.</a:t>
            </a:r>
            <a:endParaRPr lang="en-US" sz="2800">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28600" y="1035050"/>
            <a:ext cx="8610600" cy="2084388"/>
          </a:xfrm>
          <a:prstGeom prst="rect">
            <a:avLst/>
          </a:prstGeom>
          <a:solidFill>
            <a:schemeClr val="bg1"/>
          </a:solidFill>
          <a:ln w="9525">
            <a:noFill/>
            <a:miter lim="800000"/>
            <a:headEnd/>
            <a:tailEnd/>
          </a:ln>
        </p:spPr>
        <p:txBody>
          <a:bodyPr>
            <a:spAutoFit/>
          </a:bodyPr>
          <a:lstStyle/>
          <a:p>
            <a:pPr algn="just" rtl="1">
              <a:lnSpc>
                <a:spcPct val="250000"/>
              </a:lnSpc>
            </a:pPr>
            <a:r>
              <a:rPr lang="ar-KW" sz="2800">
                <a:latin typeface="Simplified Arabic" pitchFamily="18" charset="-78"/>
                <a:cs typeface="Simplified Arabic" pitchFamily="18" charset="-78"/>
              </a:rPr>
              <a:t>مع تزايد عدد سكان المسلمين، نتج عن ذلك زيادة عالمية في الطلب على خدمات الحلال ومنتجات الحلال (</a:t>
            </a:r>
            <a:r>
              <a:rPr lang="ar-KW" sz="2800">
                <a:solidFill>
                  <a:srgbClr val="FF0000"/>
                </a:solidFill>
                <a:latin typeface="Simplified Arabic" pitchFamily="18" charset="-78"/>
                <a:cs typeface="Simplified Arabic" pitchFamily="18" charset="-78"/>
              </a:rPr>
              <a:t>الغذائية وغير الغذائية</a:t>
            </a:r>
            <a:r>
              <a:rPr lang="ar-KW" sz="2800">
                <a:latin typeface="Simplified Arabic" pitchFamily="18" charset="-78"/>
                <a:cs typeface="Simplified Arabic" pitchFamily="18" charset="-78"/>
              </a:rPr>
              <a:t>)*.</a:t>
            </a:r>
            <a:endParaRPr lang="en-US" sz="2800">
              <a:latin typeface="Simplified Arabic" pitchFamily="18" charset="-78"/>
              <a:cs typeface="Simplified Arabic" pitchFamily="18" charset="-78"/>
            </a:endParaRPr>
          </a:p>
        </p:txBody>
      </p:sp>
      <p:sp>
        <p:nvSpPr>
          <p:cNvPr id="8195" name="Rectangle 4"/>
          <p:cNvSpPr>
            <a:spLocks noChangeArrowheads="1"/>
          </p:cNvSpPr>
          <p:nvPr/>
        </p:nvSpPr>
        <p:spPr bwMode="auto">
          <a:xfrm>
            <a:off x="228600" y="6303963"/>
            <a:ext cx="8305800" cy="554037"/>
          </a:xfrm>
          <a:prstGeom prst="rect">
            <a:avLst/>
          </a:prstGeom>
          <a:noFill/>
          <a:ln w="9525">
            <a:noFill/>
            <a:miter lim="800000"/>
            <a:headEnd/>
            <a:tailEnd/>
          </a:ln>
        </p:spPr>
        <p:txBody>
          <a:bodyPr>
            <a:spAutoFit/>
          </a:bodyPr>
          <a:lstStyle/>
          <a:p>
            <a:pPr algn="just"/>
            <a:r>
              <a:rPr lang="en-US" sz="1000">
                <a:latin typeface="Calibri" pitchFamily="34" charset="0"/>
              </a:rPr>
              <a:t>*Darhim Dali Hashim: Introduction to The Global Halal Industry and its Services, Halal Industry and its Services Conference</a:t>
            </a:r>
          </a:p>
          <a:p>
            <a:pPr algn="just" eaLnBrk="0" hangingPunct="0"/>
            <a:r>
              <a:rPr lang="en-US" sz="1000">
                <a:latin typeface="Calibri" pitchFamily="34" charset="0"/>
              </a:rPr>
              <a:t>24-26 January 2011, State of Kuwait. </a:t>
            </a:r>
            <a:r>
              <a:rPr lang="en-US" sz="1000">
                <a:latin typeface="Calibri" pitchFamily="34" charset="0"/>
                <a:hlinkClick r:id="rId2"/>
              </a:rPr>
              <a:t>http://www.islam.gov.kw/site/ads/Gulf1_Halal/First_day/day/1_%20Darhim%20Dali%20Hashim.pdf</a:t>
            </a:r>
            <a:r>
              <a:rPr lang="en-US" sz="1000">
                <a:latin typeface="Calibri" pitchFamily="34" charset="0"/>
              </a:rPr>
              <a:t>, </a:t>
            </a:r>
            <a:r>
              <a:rPr lang="en-US" sz="1000">
                <a:solidFill>
                  <a:srgbClr val="000000"/>
                </a:solidFill>
                <a:latin typeface="Calibri" pitchFamily="34" charset="0"/>
                <a:sym typeface="Helvetica Neue"/>
              </a:rPr>
              <a:t>And 9</a:t>
            </a:r>
            <a:r>
              <a:rPr lang="en-US" sz="1000" baseline="30000">
                <a:solidFill>
                  <a:srgbClr val="000000"/>
                </a:solidFill>
                <a:latin typeface="Calibri" pitchFamily="34" charset="0"/>
                <a:sym typeface="Helvetica Neue"/>
              </a:rPr>
              <a:t>th</a:t>
            </a:r>
            <a:r>
              <a:rPr lang="en-US" sz="1000">
                <a:solidFill>
                  <a:srgbClr val="000000"/>
                </a:solidFill>
                <a:latin typeface="Calibri" pitchFamily="34" charset="0"/>
                <a:sym typeface="Helvetica Neue"/>
              </a:rPr>
              <a:t> MEETING OF THE OIC STANDARDISATION EXPERTS GROUP, 16-18 April, 2008 in Ankara, Turkey</a:t>
            </a:r>
            <a:r>
              <a:rPr lang="en-US" sz="1000">
                <a:latin typeface="Calibri" pitchFamily="34" charset="0"/>
              </a:rPr>
              <a:t> </a:t>
            </a:r>
          </a:p>
        </p:txBody>
      </p:sp>
      <p:pic>
        <p:nvPicPr>
          <p:cNvPr id="8196" name="Picture 6"/>
          <p:cNvPicPr>
            <a:picLocks noChangeAspect="1" noChangeArrowheads="1"/>
          </p:cNvPicPr>
          <p:nvPr/>
        </p:nvPicPr>
        <p:blipFill>
          <a:blip r:embed="rId3"/>
          <a:srcRect/>
          <a:stretch>
            <a:fillRect/>
          </a:stretch>
        </p:blipFill>
        <p:spPr bwMode="auto">
          <a:xfrm>
            <a:off x="5943600" y="3695700"/>
            <a:ext cx="2324100" cy="2324100"/>
          </a:xfrm>
          <a:prstGeom prst="rect">
            <a:avLst/>
          </a:prstGeom>
          <a:noFill/>
          <a:ln w="9525">
            <a:noFill/>
            <a:miter lim="800000"/>
            <a:headEnd/>
            <a:tailEnd/>
          </a:ln>
        </p:spPr>
      </p:pic>
      <p:sp>
        <p:nvSpPr>
          <p:cNvPr id="8197" name="Rectangle 1"/>
          <p:cNvSpPr>
            <a:spLocks noChangeArrowheads="1"/>
          </p:cNvSpPr>
          <p:nvPr/>
        </p:nvSpPr>
        <p:spPr bwMode="auto">
          <a:xfrm>
            <a:off x="152400" y="146050"/>
            <a:ext cx="8839200" cy="585788"/>
          </a:xfrm>
          <a:prstGeom prst="rect">
            <a:avLst/>
          </a:prstGeom>
          <a:solidFill>
            <a:srgbClr val="0070C0"/>
          </a:solidFill>
          <a:ln w="9525">
            <a:noFill/>
            <a:miter lim="800000"/>
            <a:headEnd/>
            <a:tailEnd/>
          </a:ln>
        </p:spPr>
        <p:txBody>
          <a:bodyPr anchor="ctr">
            <a:spAutoFit/>
          </a:bodyPr>
          <a:lstStyle/>
          <a:p>
            <a:pPr algn="just" rtl="1" eaLnBrk="0" hangingPunct="0"/>
            <a:r>
              <a:rPr lang="ar-KW" sz="3200">
                <a:solidFill>
                  <a:schemeClr val="bg1"/>
                </a:solidFill>
                <a:latin typeface="Simplified Arabic" pitchFamily="18" charset="-78"/>
                <a:cs typeface="Simplified Arabic" pitchFamily="18" charset="-78"/>
              </a:rPr>
              <a:t>المقدمة</a:t>
            </a:r>
            <a:endParaRPr lang="en-US" sz="3200">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76200"/>
            <a:ext cx="8229600" cy="563563"/>
          </a:xfrm>
          <a:solidFill>
            <a:srgbClr val="0070C0"/>
          </a:solidFill>
        </p:spPr>
        <p:txBody>
          <a:bodyPr>
            <a:normAutofit fontScale="90000"/>
          </a:bodyPr>
          <a:lstStyle/>
          <a:p>
            <a:pPr rtl="1"/>
            <a:r>
              <a:rPr lang="ar-KW" sz="3200" b="1" smtClean="0">
                <a:solidFill>
                  <a:schemeClr val="bg1"/>
                </a:solidFill>
                <a:latin typeface="Simplified Arabic" pitchFamily="18" charset="-78"/>
                <a:cs typeface="Simplified Arabic" pitchFamily="18" charset="-78"/>
              </a:rPr>
              <a:t>التوصيات</a:t>
            </a:r>
            <a:endParaRPr lang="en-US" sz="3200" b="1" smtClean="0">
              <a:solidFill>
                <a:schemeClr val="bg1"/>
              </a:solidFill>
              <a:latin typeface="Simplified Arabic" pitchFamily="18" charset="-78"/>
              <a:cs typeface="Simplified Arabic" pitchFamily="18" charset="-78"/>
            </a:endParaRPr>
          </a:p>
        </p:txBody>
      </p:sp>
      <p:sp>
        <p:nvSpPr>
          <p:cNvPr id="5" name="Rectangle 3"/>
          <p:cNvSpPr>
            <a:spLocks noChangeArrowheads="1"/>
          </p:cNvSpPr>
          <p:nvPr/>
        </p:nvSpPr>
        <p:spPr bwMode="auto">
          <a:xfrm>
            <a:off x="457200" y="990600"/>
            <a:ext cx="8305800" cy="5316538"/>
          </a:xfrm>
          <a:prstGeom prst="rect">
            <a:avLst/>
          </a:prstGeom>
          <a:noFill/>
          <a:ln w="9525">
            <a:noFill/>
            <a:miter lim="800000"/>
            <a:headEnd/>
            <a:tailEnd/>
          </a:ln>
        </p:spPr>
        <p:txBody>
          <a:bodyPr>
            <a:spAutoFit/>
          </a:bodyPr>
          <a:lstStyle/>
          <a:p>
            <a:pPr marL="457200" indent="-457200" algn="justLow" rtl="1">
              <a:lnSpc>
                <a:spcPct val="250000"/>
              </a:lnSpc>
              <a:buFont typeface="Courier New" pitchFamily="49" charset="0"/>
              <a:buChar char="o"/>
            </a:pPr>
            <a:r>
              <a:rPr lang="ar-KW" sz="2800">
                <a:latin typeface="Simplified Arabic" pitchFamily="18" charset="-78"/>
                <a:cs typeface="Simplified Arabic" pitchFamily="18" charset="-78"/>
              </a:rPr>
              <a:t>يجب أن تكون هناك منظمة إسلامية دولية جديرة بالثقة تتولى مهمة تنسيق معايير الحلال، وخدمات الحلال، وتقوم بترخيص هيئات إصدار الشهادات الحلال على مستوى العالم.</a:t>
            </a:r>
          </a:p>
          <a:p>
            <a:pPr marL="457200" indent="-457200" algn="justLow" rtl="1">
              <a:lnSpc>
                <a:spcPct val="250000"/>
              </a:lnSpc>
              <a:buFont typeface="Courier New" pitchFamily="49" charset="0"/>
              <a:buChar char="o"/>
            </a:pPr>
            <a:r>
              <a:rPr lang="ar-KW" sz="2800">
                <a:latin typeface="Simplified Arabic" pitchFamily="18" charset="-78"/>
                <a:cs typeface="Simplified Arabic" pitchFamily="18" charset="-78"/>
              </a:rPr>
              <a:t>  يمكن أن تكون هذه المنظمة الإسلامية الدولية جديرة بالثقة مثل مركز الإعتماد الخليجي.</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00050" y="1371600"/>
            <a:ext cx="8153400" cy="4365619"/>
          </a:xfrm>
          <a:prstGeom prst="rect">
            <a:avLst/>
          </a:prstGeom>
          <a:noFill/>
          <a:ln>
            <a:headEnd/>
            <a:tailEn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spAutoFit/>
          </a:bodyPr>
          <a:lstStyle/>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 Darhim Dali </a:t>
            </a:r>
            <a:r>
              <a:rPr lang="en-US" sz="2400" b="0" dirty="0" err="1">
                <a:solidFill>
                  <a:schemeClr val="tx1"/>
                </a:solidFill>
                <a:latin typeface="Calibri" pitchFamily="34" charset="0"/>
                <a:cs typeface="Calibri" pitchFamily="34" charset="0"/>
              </a:rPr>
              <a:t>Hashim</a:t>
            </a:r>
            <a:r>
              <a:rPr lang="en-US" sz="2400" b="0" dirty="0">
                <a:solidFill>
                  <a:schemeClr val="tx1"/>
                </a:solidFill>
                <a:latin typeface="Calibri" pitchFamily="34" charset="0"/>
                <a:cs typeface="Calibri" pitchFamily="34" charset="0"/>
              </a:rPr>
              <a:t> (Malaysia)</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Mrs. Mariam Abdul Latif (Malaysia)</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Dr. Muhammad Munir Chaudry (USA)</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Mrs. </a:t>
            </a:r>
            <a:r>
              <a:rPr lang="en-US" sz="2400" b="0" dirty="0" err="1">
                <a:solidFill>
                  <a:schemeClr val="tx1"/>
                </a:solidFill>
                <a:latin typeface="Calibri" pitchFamily="34" charset="0"/>
                <a:cs typeface="Calibri" pitchFamily="34" charset="0"/>
              </a:rPr>
              <a:t>Hanen</a:t>
            </a:r>
            <a:r>
              <a:rPr lang="en-US" sz="2400" b="0" dirty="0">
                <a:solidFill>
                  <a:schemeClr val="tx1"/>
                </a:solidFill>
                <a:latin typeface="Calibri" pitchFamily="34" charset="0"/>
                <a:cs typeface="Calibri" pitchFamily="34" charset="0"/>
              </a:rPr>
              <a:t> </a:t>
            </a:r>
            <a:r>
              <a:rPr lang="en-US" sz="2400" b="0" dirty="0" err="1">
                <a:solidFill>
                  <a:schemeClr val="tx1"/>
                </a:solidFill>
                <a:latin typeface="Calibri" pitchFamily="34" charset="0"/>
                <a:cs typeface="Calibri" pitchFamily="34" charset="0"/>
              </a:rPr>
              <a:t>Rezgui</a:t>
            </a:r>
            <a:r>
              <a:rPr lang="en-US" sz="2400" b="0" dirty="0">
                <a:solidFill>
                  <a:schemeClr val="tx1"/>
                </a:solidFill>
                <a:latin typeface="Calibri" pitchFamily="34" charset="0"/>
                <a:cs typeface="Calibri" pitchFamily="34" charset="0"/>
              </a:rPr>
              <a:t> </a:t>
            </a:r>
            <a:r>
              <a:rPr lang="en-US" sz="2400" b="0" dirty="0" err="1">
                <a:solidFill>
                  <a:schemeClr val="tx1"/>
                </a:solidFill>
                <a:latin typeface="Calibri" pitchFamily="34" charset="0"/>
                <a:cs typeface="Calibri" pitchFamily="34" charset="0"/>
              </a:rPr>
              <a:t>Pizette</a:t>
            </a:r>
            <a:r>
              <a:rPr lang="en-US" sz="2400" b="0" dirty="0">
                <a:solidFill>
                  <a:schemeClr val="tx1"/>
                </a:solidFill>
                <a:latin typeface="Calibri" pitchFamily="34" charset="0"/>
                <a:cs typeface="Calibri" pitchFamily="34" charset="0"/>
              </a:rPr>
              <a:t> (France)</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Dr. Anwar </a:t>
            </a:r>
            <a:r>
              <a:rPr lang="en-US" sz="2400" b="0" dirty="0" err="1">
                <a:solidFill>
                  <a:schemeClr val="tx1"/>
                </a:solidFill>
                <a:latin typeface="Calibri" pitchFamily="34" charset="0"/>
                <a:cs typeface="Calibri" pitchFamily="34" charset="0"/>
              </a:rPr>
              <a:t>Ghani</a:t>
            </a:r>
            <a:r>
              <a:rPr lang="en-US" sz="2400" b="0" dirty="0">
                <a:solidFill>
                  <a:schemeClr val="tx1"/>
                </a:solidFill>
                <a:latin typeface="Calibri" pitchFamily="34" charset="0"/>
                <a:cs typeface="Calibri" pitchFamily="34" charset="0"/>
              </a:rPr>
              <a:t> (New Zealand)</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Mr. </a:t>
            </a:r>
            <a:r>
              <a:rPr lang="en-US" sz="2400" b="0" dirty="0" err="1">
                <a:solidFill>
                  <a:schemeClr val="tx1"/>
                </a:solidFill>
                <a:latin typeface="Calibri" pitchFamily="34" charset="0"/>
                <a:cs typeface="Calibri" pitchFamily="34" charset="0"/>
              </a:rPr>
              <a:t>Fethallah</a:t>
            </a:r>
            <a:r>
              <a:rPr lang="en-US" sz="2400" b="0" dirty="0">
                <a:solidFill>
                  <a:schemeClr val="tx1"/>
                </a:solidFill>
                <a:latin typeface="Calibri" pitchFamily="34" charset="0"/>
                <a:cs typeface="Calibri" pitchFamily="34" charset="0"/>
              </a:rPr>
              <a:t> </a:t>
            </a:r>
            <a:r>
              <a:rPr lang="en-US" sz="2400" b="0" dirty="0" err="1">
                <a:solidFill>
                  <a:schemeClr val="tx1"/>
                </a:solidFill>
                <a:latin typeface="Calibri" pitchFamily="34" charset="0"/>
                <a:cs typeface="Calibri" pitchFamily="34" charset="0"/>
              </a:rPr>
              <a:t>Othmani</a:t>
            </a:r>
            <a:r>
              <a:rPr lang="en-US" sz="2400" b="0" dirty="0">
                <a:solidFill>
                  <a:schemeClr val="tx1"/>
                </a:solidFill>
                <a:latin typeface="Calibri" pitchFamily="34" charset="0"/>
                <a:cs typeface="Calibri" pitchFamily="34" charset="0"/>
              </a:rPr>
              <a:t> (France)</a:t>
            </a:r>
          </a:p>
          <a:p>
            <a:pPr marL="457200" indent="-457200" algn="just">
              <a:lnSpc>
                <a:spcPct val="150000"/>
              </a:lnSpc>
              <a:spcBef>
                <a:spcPts val="600"/>
              </a:spcBef>
              <a:buFont typeface="Courier New" pitchFamily="49" charset="0"/>
              <a:buChar char="o"/>
              <a:defRPr/>
            </a:pPr>
            <a:r>
              <a:rPr lang="en-US" sz="2400" b="0" dirty="0">
                <a:solidFill>
                  <a:schemeClr val="tx1"/>
                </a:solidFill>
                <a:latin typeface="Calibri" pitchFamily="34" charset="0"/>
                <a:cs typeface="Calibri" pitchFamily="34" charset="0"/>
              </a:rPr>
              <a:t>Dr. Hani Mansour Al-Mazeedi (Kuwait)</a:t>
            </a:r>
          </a:p>
        </p:txBody>
      </p:sp>
      <p:sp>
        <p:nvSpPr>
          <p:cNvPr id="64517" name="Rectangle 2"/>
          <p:cNvSpPr>
            <a:spLocks noGrp="1" noChangeArrowheads="1"/>
          </p:cNvSpPr>
          <p:nvPr>
            <p:ph type="title"/>
          </p:nvPr>
        </p:nvSpPr>
        <p:spPr>
          <a:xfrm>
            <a:off x="457200" y="76200"/>
            <a:ext cx="8229600" cy="685800"/>
          </a:xfrm>
          <a:solidFill>
            <a:srgbClr val="0070C0"/>
          </a:solidFill>
        </p:spPr>
        <p:txBody>
          <a:bodyPr/>
          <a:lstStyle/>
          <a:p>
            <a:pPr algn="just" rtl="1"/>
            <a:r>
              <a:rPr lang="ar-KW" sz="3200" b="1" smtClean="0">
                <a:solidFill>
                  <a:schemeClr val="bg1"/>
                </a:solidFill>
                <a:latin typeface="Simplified Arabic" pitchFamily="18" charset="-78"/>
                <a:cs typeface="Simplified Arabic" pitchFamily="18" charset="-78"/>
              </a:rPr>
              <a:t>تم جمع المعلومات التالية من:</a:t>
            </a:r>
            <a:endParaRPr lang="en-US" sz="3200" b="1" smtClean="0">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81000" y="1066800"/>
            <a:ext cx="8458200" cy="5218113"/>
          </a:xfrm>
          <a:prstGeom prst="rect">
            <a:avLst/>
          </a:prstGeom>
          <a:noFill/>
          <a:ln w="254000">
            <a:noFill/>
            <a:miter lim="800000"/>
            <a:headEnd/>
            <a:tailEnd/>
          </a:ln>
          <a:effectLst>
            <a:outerShdw blurRad="44450" dist="27940" dir="5400000" algn="ctr">
              <a:srgbClr val="000000">
                <a:alpha val="32000"/>
              </a:srgbClr>
            </a:outerShdw>
          </a:effectLst>
        </p:spPr>
        <p:txBody>
          <a:bodyPr>
            <a:spAutoFit/>
          </a:bodyPr>
          <a:lstStyle/>
          <a:p>
            <a:pPr marL="285750" indent="-285750">
              <a:lnSpc>
                <a:spcPct val="150000"/>
              </a:lnSpc>
              <a:buFont typeface="Courier New" pitchFamily="49" charset="0"/>
              <a:buChar char="o"/>
              <a:defRPr/>
            </a:pPr>
            <a:r>
              <a:rPr lang="en-US" sz="1600" b="0" dirty="0" err="1">
                <a:latin typeface="Calibri" pitchFamily="34" charset="0"/>
                <a:cs typeface="Calibri" pitchFamily="34" charset="0"/>
              </a:rPr>
              <a:t>Nordin</a:t>
            </a:r>
            <a:r>
              <a:rPr lang="en-US" sz="1600" b="0" dirty="0">
                <a:latin typeface="Calibri" pitchFamily="34" charset="0"/>
                <a:cs typeface="Calibri" pitchFamily="34" charset="0"/>
              </a:rPr>
              <a:t>, N., </a:t>
            </a:r>
            <a:r>
              <a:rPr lang="en-US" sz="1600" b="0" dirty="0" err="1">
                <a:latin typeface="Calibri" pitchFamily="34" charset="0"/>
                <a:cs typeface="Calibri" pitchFamily="34" charset="0"/>
              </a:rPr>
              <a:t>Md</a:t>
            </a:r>
            <a:r>
              <a:rPr lang="en-US" sz="1600" b="0" dirty="0">
                <a:latin typeface="Calibri" pitchFamily="34" charset="0"/>
                <a:cs typeface="Calibri" pitchFamily="34" charset="0"/>
              </a:rPr>
              <a:t> </a:t>
            </a:r>
            <a:r>
              <a:rPr lang="en-US" sz="1600" b="0" dirty="0" err="1">
                <a:latin typeface="Calibri" pitchFamily="34" charset="0"/>
                <a:cs typeface="Calibri" pitchFamily="34" charset="0"/>
              </a:rPr>
              <a:t>Noor</a:t>
            </a:r>
            <a:r>
              <a:rPr lang="en-US" sz="1600" b="0" dirty="0">
                <a:latin typeface="Calibri" pitchFamily="34" charset="0"/>
                <a:cs typeface="Calibri" pitchFamily="34" charset="0"/>
              </a:rPr>
              <a:t>, N.L., </a:t>
            </a:r>
            <a:r>
              <a:rPr lang="en-US" sz="1600" b="0" dirty="0" err="1">
                <a:latin typeface="Calibri" pitchFamily="34" charset="0"/>
                <a:cs typeface="Calibri" pitchFamily="34" charset="0"/>
              </a:rPr>
              <a:t>Hashim</a:t>
            </a:r>
            <a:r>
              <a:rPr lang="en-US" sz="1600" b="0" dirty="0">
                <a:latin typeface="Calibri" pitchFamily="34" charset="0"/>
                <a:cs typeface="Calibri" pitchFamily="34" charset="0"/>
              </a:rPr>
              <a:t>, M., and </a:t>
            </a:r>
            <a:r>
              <a:rPr lang="en-US" sz="1600" b="0" dirty="0" err="1">
                <a:latin typeface="Calibri" pitchFamily="34" charset="0"/>
                <a:cs typeface="Calibri" pitchFamily="34" charset="0"/>
              </a:rPr>
              <a:t>Samicho</a:t>
            </a:r>
            <a:r>
              <a:rPr lang="en-US" sz="1600" b="0" dirty="0">
                <a:latin typeface="Calibri" pitchFamily="34" charset="0"/>
                <a:cs typeface="Calibri" pitchFamily="34" charset="0"/>
              </a:rPr>
              <a:t>, Z. 2009. Value Chain Of </a:t>
            </a:r>
            <a:r>
              <a:rPr lang="en-US" sz="1600" b="0" i="1" dirty="0">
                <a:latin typeface="Calibri" pitchFamily="34" charset="0"/>
                <a:cs typeface="Calibri" pitchFamily="34" charset="0"/>
              </a:rPr>
              <a:t>Halal </a:t>
            </a:r>
            <a:r>
              <a:rPr lang="en-US" sz="1600" b="0" dirty="0">
                <a:latin typeface="Calibri" pitchFamily="34" charset="0"/>
                <a:cs typeface="Calibri" pitchFamily="34" charset="0"/>
              </a:rPr>
              <a:t>Certification System: A Case Of The Malaysia Halal Industry. </a:t>
            </a:r>
            <a:r>
              <a:rPr lang="en-US" sz="1600" b="0" i="1" dirty="0">
                <a:latin typeface="Calibri" pitchFamily="34" charset="0"/>
                <a:cs typeface="Calibri" pitchFamily="34" charset="0"/>
              </a:rPr>
              <a:t>European and Mediterranean Conference on Information Systems 2009 </a:t>
            </a:r>
            <a:r>
              <a:rPr lang="en-US" sz="1600" b="0" dirty="0">
                <a:latin typeface="Calibri" pitchFamily="34" charset="0"/>
                <a:cs typeface="Calibri" pitchFamily="34" charset="0"/>
              </a:rPr>
              <a:t>(</a:t>
            </a:r>
            <a:r>
              <a:rPr lang="en-US" sz="1600" b="0" i="1" dirty="0">
                <a:latin typeface="Calibri" pitchFamily="34" charset="0"/>
                <a:cs typeface="Calibri" pitchFamily="34" charset="0"/>
              </a:rPr>
              <a:t>EMCIS2009</a:t>
            </a:r>
            <a:r>
              <a:rPr lang="en-US" sz="1600" b="0" dirty="0">
                <a:latin typeface="Calibri" pitchFamily="34" charset="0"/>
                <a:cs typeface="Calibri" pitchFamily="34" charset="0"/>
              </a:rPr>
              <a:t>). </a:t>
            </a:r>
            <a:r>
              <a:rPr lang="en-US" sz="1600" b="0" dirty="0" err="1">
                <a:latin typeface="Calibri" pitchFamily="34" charset="0"/>
                <a:cs typeface="Calibri" pitchFamily="34" charset="0"/>
              </a:rPr>
              <a:t>Crowne</a:t>
            </a:r>
            <a:r>
              <a:rPr lang="en-US" sz="1600" b="0" dirty="0">
                <a:latin typeface="Calibri" pitchFamily="34" charset="0"/>
                <a:cs typeface="Calibri" pitchFamily="34" charset="0"/>
              </a:rPr>
              <a:t> Plaza Hotel, Izmir.</a:t>
            </a:r>
          </a:p>
          <a:p>
            <a:pPr marL="285750" indent="-285750">
              <a:lnSpc>
                <a:spcPct val="150000"/>
              </a:lnSpc>
              <a:buFont typeface="Courier New" pitchFamily="49" charset="0"/>
              <a:buChar char="o"/>
              <a:defRPr/>
            </a:pPr>
            <a:r>
              <a:rPr lang="en-US" sz="1600" b="0" dirty="0">
                <a:latin typeface="Calibri" pitchFamily="34" charset="0"/>
                <a:cs typeface="Calibri" pitchFamily="34" charset="0"/>
              </a:rPr>
              <a:t>ASIDCOM Association of Awareness, Information and Defense of Muslim Consumers, France. </a:t>
            </a:r>
            <a:r>
              <a:rPr lang="en-US" sz="1600" b="0" dirty="0">
                <a:latin typeface="Calibri" pitchFamily="34" charset="0"/>
                <a:cs typeface="Calibri" pitchFamily="34" charset="0"/>
                <a:hlinkClick r:id="rId2"/>
              </a:rPr>
              <a:t>http://www.asidcom.org/Report-The-Muslim-Consumer-as-the.html</a:t>
            </a:r>
            <a:endParaRPr lang="en-US" sz="1600" b="0" dirty="0">
              <a:latin typeface="Calibri" pitchFamily="34" charset="0"/>
              <a:cs typeface="Calibri" pitchFamily="34" charset="0"/>
            </a:endParaRPr>
          </a:p>
          <a:p>
            <a:pPr marL="285750" indent="-285750">
              <a:lnSpc>
                <a:spcPct val="150000"/>
              </a:lnSpc>
              <a:buFont typeface="Courier New" pitchFamily="49" charset="0"/>
              <a:buChar char="o"/>
              <a:defRPr/>
            </a:pPr>
            <a:r>
              <a:rPr lang="en-US" sz="1600" b="0" dirty="0" err="1">
                <a:latin typeface="Calibri" pitchFamily="34" charset="0"/>
                <a:cs typeface="Calibri" pitchFamily="34" charset="0"/>
              </a:rPr>
              <a:t>Stitou</a:t>
            </a:r>
            <a:r>
              <a:rPr lang="en-US" sz="1600" b="0" dirty="0">
                <a:latin typeface="Calibri" pitchFamily="34" charset="0"/>
                <a:cs typeface="Calibri" pitchFamily="34" charset="0"/>
              </a:rPr>
              <a:t>, N. and </a:t>
            </a:r>
            <a:r>
              <a:rPr lang="en-US" sz="1600" b="0" dirty="0" err="1">
                <a:latin typeface="Calibri" pitchFamily="34" charset="0"/>
                <a:cs typeface="Calibri" pitchFamily="34" charset="0"/>
              </a:rPr>
              <a:t>Rezqui</a:t>
            </a:r>
            <a:r>
              <a:rPr lang="en-US" sz="1600" b="0" dirty="0">
                <a:latin typeface="Calibri" pitchFamily="34" charset="0"/>
                <a:cs typeface="Calibri" pitchFamily="34" charset="0"/>
              </a:rPr>
              <a:t>, H. 2012. The Muslim Consumer as the Key Player in Halal. </a:t>
            </a:r>
            <a:r>
              <a:rPr lang="en-US" sz="1600" b="0" i="1" dirty="0">
                <a:latin typeface="Calibri" pitchFamily="34" charset="0"/>
                <a:cs typeface="Calibri" pitchFamily="34" charset="0"/>
              </a:rPr>
              <a:t>ASIDCOM investigations 2010-2012.</a:t>
            </a:r>
            <a:r>
              <a:rPr lang="en-US" sz="1600" b="0" dirty="0">
                <a:latin typeface="Calibri" pitchFamily="34" charset="0"/>
                <a:cs typeface="Calibri" pitchFamily="34" charset="0"/>
              </a:rPr>
              <a:t> </a:t>
            </a:r>
          </a:p>
          <a:p>
            <a:pPr marL="285750" indent="-285750">
              <a:lnSpc>
                <a:spcPct val="150000"/>
              </a:lnSpc>
              <a:buFont typeface="Courier New" pitchFamily="49" charset="0"/>
              <a:buChar char="o"/>
              <a:defRPr/>
            </a:pPr>
            <a:r>
              <a:rPr lang="en-US" sz="1600" b="0" dirty="0">
                <a:latin typeface="Calibri" pitchFamily="34" charset="0"/>
                <a:cs typeface="Calibri" pitchFamily="34" charset="0"/>
              </a:rPr>
              <a:t>               </a:t>
            </a:r>
            <a:r>
              <a:rPr lang="en-US" sz="1600" b="0" dirty="0">
                <a:latin typeface="Calibri" pitchFamily="34" charset="0"/>
                <a:cs typeface="Calibri" pitchFamily="34" charset="0"/>
                <a:hlinkClick r:id="rId3"/>
              </a:rPr>
              <a:t>http://www.asidcom.org/IMG/pdf/ASIDCOM_Report-french_muslim_consumers.pdf</a:t>
            </a:r>
            <a:endParaRPr lang="en-US" sz="1600" b="0" dirty="0">
              <a:latin typeface="Calibri" pitchFamily="34" charset="0"/>
              <a:cs typeface="Calibri" pitchFamily="34" charset="0"/>
            </a:endParaRPr>
          </a:p>
          <a:p>
            <a:pPr marL="285750" indent="-285750">
              <a:lnSpc>
                <a:spcPct val="150000"/>
              </a:lnSpc>
              <a:buFont typeface="Courier New" pitchFamily="49" charset="0"/>
              <a:buChar char="o"/>
              <a:defRPr/>
            </a:pPr>
            <a:r>
              <a:rPr lang="en-US" sz="1600" b="0" dirty="0" err="1">
                <a:latin typeface="Calibri" pitchFamily="34" charset="0"/>
                <a:cs typeface="Calibri" pitchFamily="34" charset="0"/>
              </a:rPr>
              <a:t>Hashim</a:t>
            </a:r>
            <a:r>
              <a:rPr lang="en-US" sz="1600" b="0" dirty="0">
                <a:latin typeface="Calibri" pitchFamily="34" charset="0"/>
                <a:cs typeface="Calibri" pitchFamily="34" charset="0"/>
              </a:rPr>
              <a:t>, D.D. 2011. Introduction to the Global Halal Industry and its Services. In </a:t>
            </a:r>
            <a:r>
              <a:rPr lang="en-US" sz="1600" b="0" i="1" dirty="0">
                <a:latin typeface="Calibri" pitchFamily="34" charset="0"/>
                <a:cs typeface="Calibri" pitchFamily="34" charset="0"/>
              </a:rPr>
              <a:t>Halal Industry and its Services Conference</a:t>
            </a:r>
            <a:r>
              <a:rPr lang="en-US" sz="1600" b="0" dirty="0">
                <a:latin typeface="Calibri" pitchFamily="34" charset="0"/>
                <a:cs typeface="Calibri" pitchFamily="34" charset="0"/>
              </a:rPr>
              <a:t>. State of Kuwait, Salmiyah.</a:t>
            </a:r>
          </a:p>
          <a:p>
            <a:pPr marL="285750" indent="-285750">
              <a:lnSpc>
                <a:spcPct val="150000"/>
              </a:lnSpc>
              <a:buFont typeface="Courier New" pitchFamily="49" charset="0"/>
              <a:buChar char="o"/>
              <a:defRPr/>
            </a:pPr>
            <a:r>
              <a:rPr lang="en-US" sz="1600" b="0" dirty="0">
                <a:latin typeface="Calibri" pitchFamily="34" charset="0"/>
                <a:cs typeface="Calibri" pitchFamily="34" charset="0"/>
              </a:rPr>
              <a:t>GSO, Kuwait, 2008. Halal Food, Part (2): The Requirements for Accreditation of Issuing the HALAL Food Certification Centers.</a:t>
            </a:r>
          </a:p>
          <a:p>
            <a:pPr marL="285750" indent="-285750">
              <a:lnSpc>
                <a:spcPct val="150000"/>
              </a:lnSpc>
              <a:buFont typeface="Courier New" pitchFamily="49" charset="0"/>
              <a:buChar char="o"/>
              <a:defRPr/>
            </a:pPr>
            <a:r>
              <a:rPr lang="ar-EG" sz="1600" b="0" dirty="0">
                <a:latin typeface="Calibri" pitchFamily="34" charset="0"/>
                <a:cs typeface="Times New Roman" pitchFamily="18" charset="0"/>
              </a:rPr>
              <a:t>د. محمد نافع سليمان السبع، عضو في لجنة الحلال في مؤسسة الوقف الاسكندينافي. </a:t>
            </a:r>
            <a:endParaRPr lang="en-US" sz="1600" b="0" dirty="0">
              <a:latin typeface="Calibri" pitchFamily="34" charset="0"/>
              <a:cs typeface="Calibri" pitchFamily="34" charset="0"/>
            </a:endParaRPr>
          </a:p>
          <a:p>
            <a:pPr marL="285750" indent="-285750">
              <a:lnSpc>
                <a:spcPct val="150000"/>
              </a:lnSpc>
              <a:buFont typeface="Courier New" pitchFamily="49" charset="0"/>
              <a:buChar char="o"/>
              <a:defRPr/>
            </a:pPr>
            <a:r>
              <a:rPr lang="en-US" sz="1600" b="0" dirty="0">
                <a:latin typeface="Calibri" pitchFamily="34" charset="0"/>
                <a:cs typeface="Calibri" pitchFamily="34" charset="0"/>
                <a:hlinkClick r:id="rId4"/>
              </a:rPr>
              <a:t>http://www.akhbar.dk/ar/article2/2374-2011-09-20-09-55-08.html</a:t>
            </a:r>
            <a:r>
              <a:rPr lang="en-US" sz="1600" b="0" dirty="0">
                <a:latin typeface="Calibri" pitchFamily="34" charset="0"/>
                <a:cs typeface="Calibri" pitchFamily="34" charset="0"/>
              </a:rPr>
              <a:t>	</a:t>
            </a:r>
          </a:p>
        </p:txBody>
      </p:sp>
      <p:sp>
        <p:nvSpPr>
          <p:cNvPr id="65539" name="Rectangle 2"/>
          <p:cNvSpPr>
            <a:spLocks noGrp="1" noChangeArrowheads="1"/>
          </p:cNvSpPr>
          <p:nvPr>
            <p:ph type="title"/>
          </p:nvPr>
        </p:nvSpPr>
        <p:spPr>
          <a:xfrm>
            <a:off x="457200" y="76200"/>
            <a:ext cx="8229600" cy="563563"/>
          </a:xfrm>
          <a:solidFill>
            <a:srgbClr val="0070C0"/>
          </a:solidFill>
        </p:spPr>
        <p:txBody>
          <a:bodyPr>
            <a:normAutofit fontScale="90000"/>
          </a:bodyPr>
          <a:lstStyle/>
          <a:p>
            <a:pPr rtl="1"/>
            <a:r>
              <a:rPr lang="ar-KW" sz="3200" b="1" smtClean="0">
                <a:solidFill>
                  <a:schemeClr val="bg1"/>
                </a:solidFill>
                <a:latin typeface="Simplified Arabic" pitchFamily="18" charset="-78"/>
                <a:cs typeface="Simplified Arabic" pitchFamily="18" charset="-78"/>
              </a:rPr>
              <a:t>المصادر العلمية</a:t>
            </a:r>
            <a:endParaRPr lang="en-US" sz="3200" b="1" smtClean="0">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7" dur="500" fill="hold"/>
                                        <p:tgtEl>
                                          <p:spTgt spid="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5"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66563" name="Picture 4"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66564" name="Text Box 4"/>
          <p:cNvSpPr txBox="1">
            <a:spLocks noChangeArrowheads="1"/>
          </p:cNvSpPr>
          <p:nvPr/>
        </p:nvSpPr>
        <p:spPr bwMode="auto">
          <a:xfrm>
            <a:off x="142868" y="2574925"/>
            <a:ext cx="3429000" cy="708025"/>
          </a:xfrm>
          <a:prstGeom prst="rect">
            <a:avLst/>
          </a:prstGeom>
          <a:noFill/>
          <a:ln w="254000">
            <a:noFill/>
            <a:miter lim="800000"/>
            <a:headEnd/>
            <a:tailEnd/>
          </a:ln>
        </p:spPr>
        <p:txBody>
          <a:bodyPr>
            <a:spAutoFit/>
          </a:bodyPr>
          <a:lstStyle/>
          <a:p>
            <a:pPr algn="ctr" rtl="1"/>
            <a:r>
              <a:rPr lang="ar-SA" sz="2000" dirty="0">
                <a:solidFill>
                  <a:srgbClr val="0070C0"/>
                </a:solidFill>
                <a:latin typeface="Times New Roman" pitchFamily="18" charset="0"/>
                <a:ea typeface="MS PGothic" pitchFamily="34" charset="-128"/>
                <a:cs typeface="Simplified Arabic" pitchFamily="18" charset="-78"/>
              </a:rPr>
              <a:t>سبحنك اللهم وبحمدك أشهد أن لا إله إلا أنت، أستغفرك وأتوب إليك</a:t>
            </a:r>
            <a:endParaRPr lang="en-US" sz="2000" dirty="0">
              <a:solidFill>
                <a:srgbClr val="0070C0"/>
              </a:solidFill>
              <a:latin typeface="Times New Roman" pitchFamily="18" charset="0"/>
              <a:ea typeface="MS PGothic" pitchFamily="34" charset="-128"/>
              <a:cs typeface="Simplified Arabic" pitchFamily="18" charset="-78"/>
            </a:endParaRPr>
          </a:p>
        </p:txBody>
      </p:sp>
      <p:sp>
        <p:nvSpPr>
          <p:cNvPr id="66566"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a:solidFill>
                  <a:srgbClr val="0070C0"/>
                </a:solidFill>
                <a:latin typeface="Times New Roman" pitchFamily="18" charset="0"/>
                <a:ea typeface="MS PGothic" pitchFamily="34" charset="-128"/>
                <a:cs typeface="Simplified Arabic" pitchFamily="18" charset="-78"/>
              </a:rPr>
              <a:t>د. هاني منصور المزيدي </a:t>
            </a:r>
          </a:p>
          <a:p>
            <a:pPr algn="ctr"/>
            <a:r>
              <a:rPr lang="ar-KW">
                <a:solidFill>
                  <a:srgbClr val="0070C0"/>
                </a:solidFill>
                <a:latin typeface="Times New Roman" pitchFamily="18" charset="0"/>
                <a:ea typeface="MS PGothic" pitchFamily="34" charset="-128"/>
                <a:cs typeface="Simplified Arabic" pitchFamily="18" charset="-78"/>
              </a:rPr>
              <a:t>مع الأخ أمجد محبوب في أستراليا سنة 1981</a:t>
            </a:r>
            <a:endParaRPr lang="en-US">
              <a:solidFill>
                <a:srgbClr val="0070C0"/>
              </a:solidFill>
              <a:latin typeface="Times New Roman" pitchFamily="18" charset="0"/>
              <a:ea typeface="MS PGothic" pitchFamily="34" charset="-128"/>
              <a:cs typeface="Simplified Arabic" pitchFamily="18" charset="-78"/>
            </a:endParaRPr>
          </a:p>
        </p:txBody>
      </p:sp>
      <p:sp>
        <p:nvSpPr>
          <p:cNvPr id="9" name="Rectangle 8"/>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Arial" pitchFamily="34" charset="0"/>
                <a:ea typeface="ＭＳ Ｐゴシック" pitchFamily="34" charset="-128"/>
                <a:cs typeface="+mj-cs"/>
              </a:rPr>
              <a:t>Dr. Hani </a:t>
            </a:r>
            <a:r>
              <a:rPr lang="en-US" dirty="0" err="1">
                <a:solidFill>
                  <a:srgbClr val="0070C0"/>
                </a:solidFill>
                <a:latin typeface="Arial" pitchFamily="34" charset="0"/>
                <a:ea typeface="ＭＳ Ｐゴシック" pitchFamily="34" charset="-128"/>
                <a:cs typeface="+mj-cs"/>
              </a:rPr>
              <a:t>Mansour</a:t>
            </a:r>
            <a:r>
              <a:rPr lang="en-US" dirty="0">
                <a:solidFill>
                  <a:srgbClr val="0070C0"/>
                </a:solidFill>
                <a:latin typeface="Arial" pitchFamily="34" charset="0"/>
                <a:ea typeface="ＭＳ Ｐゴシック" pitchFamily="34" charset="-128"/>
                <a:cs typeface="+mj-cs"/>
              </a:rPr>
              <a:t> Al-</a:t>
            </a:r>
            <a:r>
              <a:rPr lang="en-US" dirty="0" err="1">
                <a:solidFill>
                  <a:srgbClr val="0070C0"/>
                </a:solidFill>
                <a:latin typeface="Arial" pitchFamily="34" charset="0"/>
                <a:ea typeface="ＭＳ Ｐゴシック" pitchFamily="34" charset="-128"/>
                <a:cs typeface="+mj-cs"/>
              </a:rPr>
              <a:t>Mazeedi</a:t>
            </a:r>
            <a:endParaRPr lang="en-US" dirty="0">
              <a:solidFill>
                <a:srgbClr val="0070C0"/>
              </a:solidFill>
              <a:latin typeface="Arial" pitchFamily="34" charset="0"/>
              <a:ea typeface="ＭＳ Ｐゴシック" pitchFamily="34" charset="-128"/>
              <a:cs typeface="+mj-cs"/>
            </a:endParaRPr>
          </a:p>
          <a:p>
            <a:pPr algn="ctr">
              <a:defRPr/>
            </a:pPr>
            <a:r>
              <a:rPr lang="en-US" dirty="0">
                <a:solidFill>
                  <a:srgbClr val="0070C0"/>
                </a:solidFill>
                <a:latin typeface="Arial" pitchFamily="34" charset="0"/>
                <a:ea typeface="ＭＳ Ｐゴシック" pitchFamily="34" charset="-128"/>
                <a:cs typeface="+mj-cs"/>
              </a:rPr>
              <a:t>With brother </a:t>
            </a:r>
            <a:r>
              <a:rPr lang="en-US" dirty="0" err="1">
                <a:solidFill>
                  <a:srgbClr val="0070C0"/>
                </a:solidFill>
                <a:latin typeface="Arial" pitchFamily="34" charset="0"/>
                <a:ea typeface="ＭＳ Ｐゴシック" pitchFamily="34" charset="-128"/>
                <a:cs typeface="+mj-cs"/>
              </a:rPr>
              <a:t>Amjad</a:t>
            </a:r>
            <a:r>
              <a:rPr lang="en-US" dirty="0">
                <a:solidFill>
                  <a:srgbClr val="0070C0"/>
                </a:solidFill>
                <a:latin typeface="Arial" pitchFamily="34" charset="0"/>
                <a:ea typeface="ＭＳ Ｐゴシック" pitchFamily="34" charset="-128"/>
                <a:cs typeface="+mj-cs"/>
              </a:rPr>
              <a:t> </a:t>
            </a:r>
            <a:r>
              <a:rPr lang="en-US" dirty="0" err="1">
                <a:solidFill>
                  <a:srgbClr val="0070C0"/>
                </a:solidFill>
                <a:latin typeface="Arial" pitchFamily="34" charset="0"/>
                <a:ea typeface="ＭＳ Ｐゴシック" pitchFamily="34" charset="-128"/>
                <a:cs typeface="+mj-cs"/>
              </a:rPr>
              <a:t>Mahboob</a:t>
            </a:r>
            <a:r>
              <a:rPr lang="en-US" dirty="0">
                <a:solidFill>
                  <a:srgbClr val="0070C0"/>
                </a:solidFill>
                <a:latin typeface="Arial" pitchFamily="34" charset="0"/>
                <a:ea typeface="ＭＳ Ｐゴシック" pitchFamily="34" charset="-128"/>
                <a:cs typeface="+mj-cs"/>
              </a:rPr>
              <a:t> in Australia in 1981</a:t>
            </a:r>
          </a:p>
        </p:txBody>
      </p:sp>
      <p:sp>
        <p:nvSpPr>
          <p:cNvPr id="66568"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a:ea typeface="MS PGothic" pitchFamily="34" charset="-128"/>
              </a:rPr>
              <a:t>شكراً لاستماعكم</a:t>
            </a:r>
            <a:endParaRPr lang="en-US" sz="4400">
              <a:ea typeface="MS PGothic" pitchFamily="34" charset="-12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28600" y="76200"/>
            <a:ext cx="8610600" cy="1978025"/>
          </a:xfrm>
          <a:prstGeom prst="rect">
            <a:avLst/>
          </a:prstGeom>
          <a:solidFill>
            <a:schemeClr val="accent2"/>
          </a:solidFill>
          <a:ln w="9525">
            <a:noFill/>
            <a:miter lim="800000"/>
            <a:headEnd/>
            <a:tailEnd/>
          </a:ln>
        </p:spPr>
        <p:txBody>
          <a:bodyPr>
            <a:spAutoFit/>
          </a:bodyPr>
          <a:lstStyle/>
          <a:p>
            <a:pPr algn="just" rtl="1">
              <a:lnSpc>
                <a:spcPct val="150000"/>
              </a:lnSpc>
            </a:pPr>
            <a:r>
              <a:rPr lang="ar-KW" sz="2800">
                <a:solidFill>
                  <a:schemeClr val="bg1"/>
                </a:solidFill>
                <a:latin typeface="Simplified Arabic" pitchFamily="18" charset="-78"/>
                <a:cs typeface="Simplified Arabic" pitchFamily="18" charset="-78"/>
              </a:rPr>
              <a:t>المستهلكين المسلمين يبحثون عن شعار الحلال على المنتج قبل الشراء للاستهلاك أو للاستخدام. ويضمن هذا في بعض الحالات أن تكون خدمة الحلال أو المنتج الحلال صحيح*.</a:t>
            </a:r>
            <a:endParaRPr lang="en-US" sz="2800">
              <a:solidFill>
                <a:schemeClr val="bg1"/>
              </a:solidFill>
              <a:latin typeface="Simplified Arabic" pitchFamily="18" charset="-78"/>
              <a:cs typeface="Simplified Arabic" pitchFamily="18" charset="-78"/>
            </a:endParaRPr>
          </a:p>
        </p:txBody>
      </p:sp>
      <p:sp>
        <p:nvSpPr>
          <p:cNvPr id="9219" name="Rectangle 4"/>
          <p:cNvSpPr>
            <a:spLocks noChangeArrowheads="1"/>
          </p:cNvSpPr>
          <p:nvPr/>
        </p:nvSpPr>
        <p:spPr bwMode="auto">
          <a:xfrm>
            <a:off x="228600" y="6303963"/>
            <a:ext cx="8305800" cy="554037"/>
          </a:xfrm>
          <a:prstGeom prst="rect">
            <a:avLst/>
          </a:prstGeom>
          <a:noFill/>
          <a:ln w="9525">
            <a:noFill/>
            <a:miter lim="800000"/>
            <a:headEnd/>
            <a:tailEnd/>
          </a:ln>
        </p:spPr>
        <p:txBody>
          <a:bodyPr>
            <a:spAutoFit/>
          </a:bodyPr>
          <a:lstStyle/>
          <a:p>
            <a:pPr algn="just"/>
            <a:r>
              <a:rPr lang="en-US" sz="1000">
                <a:latin typeface="Calibri" pitchFamily="34" charset="0"/>
              </a:rPr>
              <a:t>*Darhim Dali Hashim: Introduction to The Global Halal Industry and its Services, Halal Industry and its Services Conference</a:t>
            </a:r>
          </a:p>
          <a:p>
            <a:pPr algn="just" eaLnBrk="0" hangingPunct="0"/>
            <a:r>
              <a:rPr lang="en-US" sz="1000">
                <a:latin typeface="Calibri" pitchFamily="34" charset="0"/>
              </a:rPr>
              <a:t>24-26 January 2011, State of Kuwait. </a:t>
            </a:r>
            <a:r>
              <a:rPr lang="en-US" sz="1000">
                <a:latin typeface="Calibri" pitchFamily="34" charset="0"/>
                <a:hlinkClick r:id="rId2"/>
              </a:rPr>
              <a:t>http://www.islam.gov.kw/site/ads/Gulf1_Halal/First_day/day/1_%20Darhim%20Dali%20Hashim.pdf</a:t>
            </a:r>
            <a:r>
              <a:rPr lang="en-US" sz="1000">
                <a:latin typeface="Calibri" pitchFamily="34" charset="0"/>
              </a:rPr>
              <a:t>, </a:t>
            </a:r>
            <a:r>
              <a:rPr lang="en-US" sz="1000">
                <a:solidFill>
                  <a:srgbClr val="000000"/>
                </a:solidFill>
                <a:latin typeface="Calibri" pitchFamily="34" charset="0"/>
                <a:sym typeface="Helvetica Neue"/>
              </a:rPr>
              <a:t>And 9</a:t>
            </a:r>
            <a:r>
              <a:rPr lang="en-US" sz="1000" baseline="30000">
                <a:solidFill>
                  <a:srgbClr val="000000"/>
                </a:solidFill>
                <a:latin typeface="Calibri" pitchFamily="34" charset="0"/>
                <a:sym typeface="Helvetica Neue"/>
              </a:rPr>
              <a:t>th</a:t>
            </a:r>
            <a:r>
              <a:rPr lang="en-US" sz="1000">
                <a:solidFill>
                  <a:srgbClr val="000000"/>
                </a:solidFill>
                <a:latin typeface="Calibri" pitchFamily="34" charset="0"/>
                <a:sym typeface="Helvetica Neue"/>
              </a:rPr>
              <a:t> MEETING OF THE OIC STANDARDISATION EXPERTS GROUP, 16-18 April, 2008 in Ankara, Turkey</a:t>
            </a:r>
            <a:r>
              <a:rPr lang="en-US" sz="1000">
                <a:latin typeface="Calibri" pitchFamily="34" charset="0"/>
              </a:rPr>
              <a:t> </a:t>
            </a:r>
          </a:p>
        </p:txBody>
      </p:sp>
      <p:pic>
        <p:nvPicPr>
          <p:cNvPr id="7" name="Picture 20" descr="A3ZGSFRCAUUYAW5CADMX9R7CAXBO0GWCAYF5X4LCABG2078CAUWLXZ3CAVE4DR0CAJBA85XCA678E4ECAHFMAFOCA6TGGOZCAAJ654MCA3GGI6ZCAXQPV72CABOV6BZCANW3G2ECAXL5IYSCA87M8C9"/>
          <p:cNvPicPr>
            <a:picLocks noChangeAspect="1" noChangeArrowheads="1"/>
          </p:cNvPicPr>
          <p:nvPr/>
        </p:nvPicPr>
        <p:blipFill>
          <a:blip r:embed="rId3"/>
          <a:srcRect/>
          <a:stretch>
            <a:fillRect/>
          </a:stretch>
        </p:blipFill>
        <p:spPr bwMode="auto">
          <a:xfrm>
            <a:off x="304800" y="3752850"/>
            <a:ext cx="1447800" cy="1143000"/>
          </a:xfrm>
          <a:prstGeom prst="rect">
            <a:avLst/>
          </a:prstGeom>
          <a:noFill/>
          <a:ln w="9525">
            <a:noFill/>
            <a:miter lim="800000"/>
            <a:headEnd/>
            <a:tailEnd/>
          </a:ln>
        </p:spPr>
      </p:pic>
      <p:pic>
        <p:nvPicPr>
          <p:cNvPr id="8" name="Picture 21" descr="A5L81J6CA1SC349CAW11HU2CA6I7WJSCAZ7QTD4CAOL1TKICA2UEVLMCA5NQRB5CA6SXJ00CAE6UT1WCAXPIEXMCAWW0SU9CAC7CWRTCAIV9ISVCAL81LD1CADQFOGSCATGDF72CAM09WA2CALGQF4K"/>
          <p:cNvPicPr>
            <a:picLocks noChangeAspect="1" noChangeArrowheads="1"/>
          </p:cNvPicPr>
          <p:nvPr/>
        </p:nvPicPr>
        <p:blipFill>
          <a:blip r:embed="rId4"/>
          <a:srcRect/>
          <a:stretch>
            <a:fillRect/>
          </a:stretch>
        </p:blipFill>
        <p:spPr bwMode="auto">
          <a:xfrm>
            <a:off x="304800" y="2457450"/>
            <a:ext cx="1447800" cy="1184275"/>
          </a:xfrm>
          <a:prstGeom prst="rect">
            <a:avLst/>
          </a:prstGeom>
          <a:noFill/>
          <a:ln w="9525">
            <a:noFill/>
            <a:miter lim="800000"/>
            <a:headEnd/>
            <a:tailEnd/>
          </a:ln>
        </p:spPr>
      </p:pic>
      <p:pic>
        <p:nvPicPr>
          <p:cNvPr id="9" name="Picture 22" descr="A8EG869CA6UN0PECASGGHG7CAHDOPAVCAHOOHHZCA2NQ8NJCAP177Y3CAMFQ6G0CA6KBVBUCAJ8W9O2CAZM9PCECAAXV6K2CA5E1CYBCA3XIM6QCAFNXNKKCAZ7UZA9CADFTNUICAG4JZRTCAKCKMIU"/>
          <p:cNvPicPr>
            <a:picLocks noChangeAspect="1" noChangeArrowheads="1"/>
          </p:cNvPicPr>
          <p:nvPr/>
        </p:nvPicPr>
        <p:blipFill>
          <a:blip r:embed="rId5"/>
          <a:srcRect/>
          <a:stretch>
            <a:fillRect/>
          </a:stretch>
        </p:blipFill>
        <p:spPr bwMode="auto">
          <a:xfrm>
            <a:off x="5562600" y="2457450"/>
            <a:ext cx="1371600" cy="1219200"/>
          </a:xfrm>
          <a:prstGeom prst="rect">
            <a:avLst/>
          </a:prstGeom>
          <a:noFill/>
          <a:ln w="9525">
            <a:noFill/>
            <a:miter lim="800000"/>
            <a:headEnd/>
            <a:tailEnd/>
          </a:ln>
        </p:spPr>
      </p:pic>
      <p:pic>
        <p:nvPicPr>
          <p:cNvPr id="10" name="Picture 23" descr="A10UNFVCAIXBQISCAWYVBPJCANJ0ONHCA0EB97GCAOMAQ3VCAD5QB1ECANOZE0PCAFYKVI6CA9ADP5MCAAFAH1UCAMKBZHKCA0KJZ5QCAUBDKQMCA8KJSWRCAK3I0F0CA1547DMCAFDDMHVCASBBLGN"/>
          <p:cNvPicPr>
            <a:picLocks noChangeAspect="1" noChangeArrowheads="1"/>
          </p:cNvPicPr>
          <p:nvPr/>
        </p:nvPicPr>
        <p:blipFill>
          <a:blip r:embed="rId6"/>
          <a:srcRect/>
          <a:stretch>
            <a:fillRect/>
          </a:stretch>
        </p:blipFill>
        <p:spPr bwMode="auto">
          <a:xfrm>
            <a:off x="1981200" y="2457450"/>
            <a:ext cx="1447800" cy="1219200"/>
          </a:xfrm>
          <a:prstGeom prst="rect">
            <a:avLst/>
          </a:prstGeom>
          <a:noFill/>
          <a:ln w="9525">
            <a:noFill/>
            <a:miter lim="800000"/>
            <a:headEnd/>
            <a:tailEnd/>
          </a:ln>
        </p:spPr>
      </p:pic>
      <p:pic>
        <p:nvPicPr>
          <p:cNvPr id="11" name="Picture 24" descr="A15FOEVCARSZQXVCAMN978TCAMPWY5GCAK9I72YCAP6Q788CAJ54XBSCAC9GLHPCAVZ33P1CAZLEUYMCAXWC3BUCAEU0SOYCAHRWMQ1CACKEHRDCASS8T6ECAR93MTWCASW24I0CAY4FEJCCADG8X94"/>
          <p:cNvPicPr>
            <a:picLocks noChangeAspect="1" noChangeArrowheads="1"/>
          </p:cNvPicPr>
          <p:nvPr/>
        </p:nvPicPr>
        <p:blipFill>
          <a:blip r:embed="rId7"/>
          <a:srcRect/>
          <a:stretch>
            <a:fillRect/>
          </a:stretch>
        </p:blipFill>
        <p:spPr bwMode="auto">
          <a:xfrm>
            <a:off x="7391400" y="2457450"/>
            <a:ext cx="1362075" cy="1285875"/>
          </a:xfrm>
          <a:prstGeom prst="rect">
            <a:avLst/>
          </a:prstGeom>
          <a:noFill/>
          <a:ln w="9525">
            <a:noFill/>
            <a:miter lim="800000"/>
            <a:headEnd/>
            <a:tailEnd/>
          </a:ln>
        </p:spPr>
      </p:pic>
      <p:pic>
        <p:nvPicPr>
          <p:cNvPr id="12" name="Picture 25" descr="A33YDKFCAUJYXQNCAWNGGEQCAWGOB3QCAT7047YCAFTU52TCASFZKFKCAJE3BXFCAPYEMN7CAB1ADBLCA0J8QA4CAAU1UWDCARMMAMPCAZFO7V2CAXY4118CA86XQLPCAWYYGTECAVZJ055CAFEMARX"/>
          <p:cNvPicPr>
            <a:picLocks noChangeAspect="1" noChangeArrowheads="1"/>
          </p:cNvPicPr>
          <p:nvPr/>
        </p:nvPicPr>
        <p:blipFill>
          <a:blip r:embed="rId8"/>
          <a:srcRect/>
          <a:stretch>
            <a:fillRect/>
          </a:stretch>
        </p:blipFill>
        <p:spPr bwMode="auto">
          <a:xfrm>
            <a:off x="3810000" y="5048250"/>
            <a:ext cx="1371600" cy="1066800"/>
          </a:xfrm>
          <a:prstGeom prst="rect">
            <a:avLst/>
          </a:prstGeom>
          <a:noFill/>
          <a:ln w="9525">
            <a:noFill/>
            <a:miter lim="800000"/>
            <a:headEnd/>
            <a:tailEnd/>
          </a:ln>
        </p:spPr>
      </p:pic>
      <p:pic>
        <p:nvPicPr>
          <p:cNvPr id="13" name="Picture 26" descr="AM1KAMJCAYXYEXSCAI7O30ICAP1FM2UCAZNKBB3CA9BG5WXCAC8BHVICA2P6BQQCAO940VWCAXB8V5BCAAI2A4ZCAW09KX0CAPNODO4CA6OOKTMCAS1Y0E9CAX4I2LLCAX9JDSTCAJKLBOPCAAB0GBY"/>
          <p:cNvPicPr>
            <a:picLocks noChangeAspect="1" noChangeArrowheads="1"/>
          </p:cNvPicPr>
          <p:nvPr/>
        </p:nvPicPr>
        <p:blipFill>
          <a:blip r:embed="rId9"/>
          <a:srcRect/>
          <a:stretch>
            <a:fillRect/>
          </a:stretch>
        </p:blipFill>
        <p:spPr bwMode="auto">
          <a:xfrm>
            <a:off x="381000" y="5048250"/>
            <a:ext cx="1371600" cy="990600"/>
          </a:xfrm>
          <a:prstGeom prst="rect">
            <a:avLst/>
          </a:prstGeom>
          <a:noFill/>
          <a:ln w="9525">
            <a:noFill/>
            <a:miter lim="800000"/>
            <a:headEnd/>
            <a:tailEnd/>
          </a:ln>
        </p:spPr>
      </p:pic>
      <p:pic>
        <p:nvPicPr>
          <p:cNvPr id="14" name="Picture 27" descr="AQ7CECLCAUGNF9OCAC4F460CA35MSXFCAQYXOETCA1VAUF4CA4CPH3OCAE8QPBHCAQP4SSKCATPII3ICAT13HINCA4VJ693CAQKM8PFCA7V17MWCAJ0GB3JCATKA9QGCAWL3075CAVQ1WWHCAOVNJL2"/>
          <p:cNvPicPr>
            <a:picLocks noChangeAspect="1" noChangeArrowheads="1"/>
          </p:cNvPicPr>
          <p:nvPr/>
        </p:nvPicPr>
        <p:blipFill>
          <a:blip r:embed="rId10"/>
          <a:srcRect/>
          <a:stretch>
            <a:fillRect/>
          </a:stretch>
        </p:blipFill>
        <p:spPr bwMode="auto">
          <a:xfrm>
            <a:off x="3810000" y="3752850"/>
            <a:ext cx="1371600" cy="1143000"/>
          </a:xfrm>
          <a:prstGeom prst="rect">
            <a:avLst/>
          </a:prstGeom>
          <a:noFill/>
          <a:ln w="9525">
            <a:noFill/>
            <a:miter lim="800000"/>
            <a:headEnd/>
            <a:tailEnd/>
          </a:ln>
        </p:spPr>
      </p:pic>
      <p:pic>
        <p:nvPicPr>
          <p:cNvPr id="15" name="Picture 28" descr="AUYQYGPCATSXMQCCAV8ONBICAMB8BW5CA0KIOCLCATZM1M4CALDIU5ECA94EEVQCAFLYHO0CASGNJ6QCA3VPCJ6CA8ZETC7CA8CYP8HCAPSCBEQCAWER9YPCAYDY9TYCAOQH6RQCAIEIKLUCA8YDD2P"/>
          <p:cNvPicPr>
            <a:picLocks noChangeAspect="1" noChangeArrowheads="1"/>
          </p:cNvPicPr>
          <p:nvPr/>
        </p:nvPicPr>
        <p:blipFill>
          <a:blip r:embed="rId11"/>
          <a:srcRect/>
          <a:stretch>
            <a:fillRect/>
          </a:stretch>
        </p:blipFill>
        <p:spPr bwMode="auto">
          <a:xfrm>
            <a:off x="2057400" y="5048250"/>
            <a:ext cx="1371600" cy="990600"/>
          </a:xfrm>
          <a:prstGeom prst="rect">
            <a:avLst/>
          </a:prstGeom>
          <a:noFill/>
          <a:ln w="9525">
            <a:noFill/>
            <a:miter lim="800000"/>
            <a:headEnd/>
            <a:tailEnd/>
          </a:ln>
        </p:spPr>
      </p:pic>
      <p:pic>
        <p:nvPicPr>
          <p:cNvPr id="16" name="Picture 30" descr="images2"/>
          <p:cNvPicPr>
            <a:picLocks noChangeAspect="1" noChangeArrowheads="1"/>
          </p:cNvPicPr>
          <p:nvPr/>
        </p:nvPicPr>
        <p:blipFill>
          <a:blip r:embed="rId12"/>
          <a:srcRect/>
          <a:stretch>
            <a:fillRect/>
          </a:stretch>
        </p:blipFill>
        <p:spPr bwMode="auto">
          <a:xfrm>
            <a:off x="7391400" y="5048250"/>
            <a:ext cx="1371600" cy="1123950"/>
          </a:xfrm>
          <a:prstGeom prst="rect">
            <a:avLst/>
          </a:prstGeom>
          <a:noFill/>
          <a:ln w="9525">
            <a:noFill/>
            <a:miter lim="800000"/>
            <a:headEnd/>
            <a:tailEnd/>
          </a:ln>
        </p:spPr>
      </p:pic>
      <p:pic>
        <p:nvPicPr>
          <p:cNvPr id="17" name="Picture 31" descr="images3"/>
          <p:cNvPicPr>
            <a:picLocks noChangeAspect="1" noChangeArrowheads="1"/>
          </p:cNvPicPr>
          <p:nvPr/>
        </p:nvPicPr>
        <p:blipFill>
          <a:blip r:embed="rId13"/>
          <a:srcRect/>
          <a:stretch>
            <a:fillRect/>
          </a:stretch>
        </p:blipFill>
        <p:spPr bwMode="auto">
          <a:xfrm>
            <a:off x="5562600" y="3752850"/>
            <a:ext cx="1403350" cy="1219200"/>
          </a:xfrm>
          <a:prstGeom prst="rect">
            <a:avLst/>
          </a:prstGeom>
          <a:noFill/>
          <a:ln w="9525">
            <a:noFill/>
            <a:miter lim="800000"/>
            <a:headEnd/>
            <a:tailEnd/>
          </a:ln>
        </p:spPr>
      </p:pic>
      <p:pic>
        <p:nvPicPr>
          <p:cNvPr id="18" name="Picture 32" descr="images4"/>
          <p:cNvPicPr>
            <a:picLocks noChangeAspect="1" noChangeArrowheads="1"/>
          </p:cNvPicPr>
          <p:nvPr/>
        </p:nvPicPr>
        <p:blipFill>
          <a:blip r:embed="rId14"/>
          <a:srcRect/>
          <a:stretch>
            <a:fillRect/>
          </a:stretch>
        </p:blipFill>
        <p:spPr bwMode="auto">
          <a:xfrm>
            <a:off x="2057400" y="3752850"/>
            <a:ext cx="1371600" cy="1143000"/>
          </a:xfrm>
          <a:prstGeom prst="rect">
            <a:avLst/>
          </a:prstGeom>
          <a:noFill/>
          <a:ln w="9525">
            <a:noFill/>
            <a:miter lim="800000"/>
            <a:headEnd/>
            <a:tailEnd/>
          </a:ln>
        </p:spPr>
      </p:pic>
      <p:pic>
        <p:nvPicPr>
          <p:cNvPr id="19" name="Picture 33" descr="images5"/>
          <p:cNvPicPr>
            <a:picLocks noChangeAspect="1" noChangeArrowheads="1"/>
          </p:cNvPicPr>
          <p:nvPr/>
        </p:nvPicPr>
        <p:blipFill>
          <a:blip r:embed="rId15"/>
          <a:srcRect/>
          <a:stretch>
            <a:fillRect/>
          </a:stretch>
        </p:blipFill>
        <p:spPr bwMode="auto">
          <a:xfrm>
            <a:off x="3733800" y="2457450"/>
            <a:ext cx="1447800" cy="1219200"/>
          </a:xfrm>
          <a:prstGeom prst="rect">
            <a:avLst/>
          </a:prstGeom>
          <a:noFill/>
          <a:ln w="9525">
            <a:noFill/>
            <a:miter lim="800000"/>
            <a:headEnd/>
            <a:tailEnd/>
          </a:ln>
        </p:spPr>
      </p:pic>
      <p:pic>
        <p:nvPicPr>
          <p:cNvPr id="20" name="Picture 34" descr="images6"/>
          <p:cNvPicPr>
            <a:picLocks noChangeAspect="1" noChangeArrowheads="1"/>
          </p:cNvPicPr>
          <p:nvPr/>
        </p:nvPicPr>
        <p:blipFill>
          <a:blip r:embed="rId16"/>
          <a:srcRect/>
          <a:stretch>
            <a:fillRect/>
          </a:stretch>
        </p:blipFill>
        <p:spPr bwMode="auto">
          <a:xfrm>
            <a:off x="5562600" y="5048250"/>
            <a:ext cx="1447800" cy="1066800"/>
          </a:xfrm>
          <a:prstGeom prst="rect">
            <a:avLst/>
          </a:prstGeom>
          <a:noFill/>
          <a:ln w="9525">
            <a:noFill/>
            <a:miter lim="800000"/>
            <a:headEnd/>
            <a:tailEnd/>
          </a:ln>
        </p:spPr>
      </p:pic>
      <p:pic>
        <p:nvPicPr>
          <p:cNvPr id="21" name="Picture 35" descr="images7"/>
          <p:cNvPicPr>
            <a:picLocks noChangeAspect="1" noChangeArrowheads="1"/>
          </p:cNvPicPr>
          <p:nvPr/>
        </p:nvPicPr>
        <p:blipFill>
          <a:blip r:embed="rId17"/>
          <a:srcRect/>
          <a:stretch>
            <a:fillRect/>
          </a:stretch>
        </p:blipFill>
        <p:spPr bwMode="auto">
          <a:xfrm>
            <a:off x="7391400" y="3752850"/>
            <a:ext cx="13716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8"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6500"/>
                            </p:stCondLst>
                            <p:childTnLst>
                              <p:par>
                                <p:cTn id="70" presetID="2" presetClass="entr" presetSubtype="8"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0-#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000"/>
                            </p:stCondLst>
                            <p:childTnLst>
                              <p:par>
                                <p:cTn id="75" presetID="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0-#ppt_w/2"/>
                                          </p:val>
                                        </p:tav>
                                        <p:tav tm="100000">
                                          <p:val>
                                            <p:strVal val="#ppt_x"/>
                                          </p:val>
                                        </p:tav>
                                      </p:tavLst>
                                    </p:anim>
                                    <p:anim calcmode="lin" valueType="num">
                                      <p:cBhvr additive="base">
                                        <p:cTn id="7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28600" y="6280150"/>
            <a:ext cx="8305800" cy="554038"/>
          </a:xfrm>
          <a:prstGeom prst="rect">
            <a:avLst/>
          </a:prstGeom>
          <a:noFill/>
          <a:ln w="9525">
            <a:noFill/>
            <a:miter lim="800000"/>
            <a:headEnd/>
            <a:tailEnd/>
          </a:ln>
        </p:spPr>
        <p:txBody>
          <a:bodyPr>
            <a:spAutoFit/>
          </a:bodyPr>
          <a:lstStyle/>
          <a:p>
            <a:pPr algn="just"/>
            <a:r>
              <a:rPr lang="en-US" sz="1000">
                <a:latin typeface="Calibri" pitchFamily="34" charset="0"/>
              </a:rPr>
              <a:t>*Darhim Dali Hashim: Introduction to The Global Halal Industry and its Services, Halal Industry and its Services Conference</a:t>
            </a:r>
          </a:p>
          <a:p>
            <a:pPr algn="just" eaLnBrk="0" hangingPunct="0"/>
            <a:r>
              <a:rPr lang="en-US" sz="1000">
                <a:latin typeface="Calibri" pitchFamily="34" charset="0"/>
              </a:rPr>
              <a:t>24-26 January 2011, State of Kuwait. </a:t>
            </a:r>
            <a:r>
              <a:rPr lang="en-US" sz="1000">
                <a:latin typeface="Calibri" pitchFamily="34" charset="0"/>
                <a:hlinkClick r:id="rId2"/>
              </a:rPr>
              <a:t>http://www.islam.gov.kw/site/ads/Gulf1_Halal/First_day/day/1_%20Darhim%20Dali%20Hashim.pdf</a:t>
            </a:r>
            <a:r>
              <a:rPr lang="en-US" sz="1000">
                <a:latin typeface="Calibri" pitchFamily="34" charset="0"/>
              </a:rPr>
              <a:t>, </a:t>
            </a:r>
            <a:r>
              <a:rPr lang="en-US" sz="1000">
                <a:solidFill>
                  <a:srgbClr val="000000"/>
                </a:solidFill>
                <a:latin typeface="Calibri" pitchFamily="34" charset="0"/>
                <a:sym typeface="Helvetica Neue"/>
              </a:rPr>
              <a:t>And 9</a:t>
            </a:r>
            <a:r>
              <a:rPr lang="en-US" sz="1000" baseline="30000">
                <a:solidFill>
                  <a:srgbClr val="000000"/>
                </a:solidFill>
                <a:latin typeface="Calibri" pitchFamily="34" charset="0"/>
                <a:sym typeface="Helvetica Neue"/>
              </a:rPr>
              <a:t>th</a:t>
            </a:r>
            <a:r>
              <a:rPr lang="en-US" sz="1000">
                <a:solidFill>
                  <a:srgbClr val="000000"/>
                </a:solidFill>
                <a:latin typeface="Calibri" pitchFamily="34" charset="0"/>
                <a:sym typeface="Helvetica Neue"/>
              </a:rPr>
              <a:t> MEETING OF THE OIC STANDARDISATION EXPERTS GROUP, 16-18 April, 2008 in Ankara, Turkey</a:t>
            </a:r>
            <a:r>
              <a:rPr lang="en-US" sz="1000">
                <a:latin typeface="Calibri" pitchFamily="34" charset="0"/>
              </a:rPr>
              <a:t> </a:t>
            </a:r>
          </a:p>
        </p:txBody>
      </p:sp>
      <p:sp>
        <p:nvSpPr>
          <p:cNvPr id="7" name="Rectangle 5"/>
          <p:cNvSpPr>
            <a:spLocks noChangeArrowheads="1"/>
          </p:cNvSpPr>
          <p:nvPr/>
        </p:nvSpPr>
        <p:spPr bwMode="auto">
          <a:xfrm>
            <a:off x="228600" y="152400"/>
            <a:ext cx="8610600" cy="1708160"/>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rtl="1">
              <a:lnSpc>
                <a:spcPct val="200000"/>
              </a:lnSpc>
              <a:defRPr/>
            </a:pPr>
            <a:r>
              <a:rPr lang="ar-KW" sz="2800" dirty="0">
                <a:solidFill>
                  <a:schemeClr val="tx1"/>
                </a:solidFill>
                <a:latin typeface="Simplified Arabic" pitchFamily="18" charset="-78"/>
                <a:cs typeface="Simplified Arabic" pitchFamily="18" charset="-78"/>
              </a:rPr>
              <a:t>ومع ذلك، فإن أهم جانب من خدمات شهادة الحلال هو سلامة سلسلة توريد الحلال*.</a:t>
            </a:r>
            <a:endParaRPr lang="en-US" sz="2800" dirty="0">
              <a:solidFill>
                <a:schemeClr val="tx1"/>
              </a:solidFill>
              <a:latin typeface="Simplified Arabic" pitchFamily="18" charset="-78"/>
              <a:cs typeface="Simplified Arabic" pitchFamily="18" charset="-78"/>
            </a:endParaRPr>
          </a:p>
        </p:txBody>
      </p:sp>
      <p:grpSp>
        <p:nvGrpSpPr>
          <p:cNvPr id="2" name="Group 1"/>
          <p:cNvGrpSpPr/>
          <p:nvPr/>
        </p:nvGrpSpPr>
        <p:grpSpPr>
          <a:xfrm>
            <a:off x="228600" y="1949440"/>
            <a:ext cx="8835592" cy="4146560"/>
            <a:chOff x="228600" y="1949440"/>
            <a:chExt cx="8835592" cy="4146560"/>
          </a:xfrm>
          <a:solidFill>
            <a:srgbClr val="92D050"/>
          </a:solidFill>
        </p:grpSpPr>
        <p:pic>
          <p:nvPicPr>
            <p:cNvPr id="7171" name="Picture 6"/>
            <p:cNvPicPr>
              <a:picLocks noChangeAspect="1" noChangeArrowheads="1"/>
            </p:cNvPicPr>
            <p:nvPr/>
          </p:nvPicPr>
          <p:blipFill>
            <a:blip r:embed="rId3" cstate="print">
              <a:extLst/>
            </a:blip>
            <a:srcRect/>
            <a:stretch>
              <a:fillRect/>
            </a:stretch>
          </p:blipFill>
          <p:spPr bwMode="auto">
            <a:xfrm>
              <a:off x="5638799" y="1985230"/>
              <a:ext cx="3425393" cy="4110770"/>
            </a:xfrm>
            <a:prstGeom prst="rect">
              <a:avLst/>
            </a:prstGeom>
            <a:grpFill/>
            <a:ln>
              <a:noFill/>
            </a:ln>
            <a:extLst/>
          </p:spPr>
        </p:pic>
        <p:sp>
          <p:nvSpPr>
            <p:cNvPr id="5" name="Rectangle 5"/>
            <p:cNvSpPr>
              <a:spLocks noChangeArrowheads="1"/>
            </p:cNvSpPr>
            <p:nvPr/>
          </p:nvSpPr>
          <p:spPr bwMode="auto">
            <a:xfrm>
              <a:off x="228600" y="1949440"/>
              <a:ext cx="5105400" cy="2569934"/>
            </a:xfrm>
            <a:prstGeom prst="rect">
              <a:avLst/>
            </a:prstGeom>
            <a:solidFill>
              <a:srgbClr val="00B050"/>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rtl="1">
                <a:lnSpc>
                  <a:spcPct val="200000"/>
                </a:lnSpc>
                <a:defRPr/>
              </a:pPr>
              <a:r>
                <a:rPr lang="ar-KW" sz="2800" dirty="0">
                  <a:solidFill>
                    <a:schemeClr val="bg1"/>
                  </a:solidFill>
                  <a:latin typeface="Simplified Arabic" pitchFamily="18" charset="-78"/>
                  <a:cs typeface="Simplified Arabic" pitchFamily="18" charset="-78"/>
                </a:rPr>
                <a:t>ولكن في معظم الحالات، في الوقت الحاضر،  لا يمكن ضمان أي سلسلة توريد حلال.</a:t>
              </a:r>
              <a:endParaRPr lang="en-US" sz="2800" dirty="0">
                <a:solidFill>
                  <a:schemeClr val="bg1"/>
                </a:solidFill>
                <a:latin typeface="Simplified Arabic" pitchFamily="18" charset="-78"/>
                <a:cs typeface="Simplified Arabic" pitchFamily="18"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52400" y="381000"/>
            <a:ext cx="8686800" cy="3162404"/>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rtl="1">
              <a:lnSpc>
                <a:spcPct val="250000"/>
              </a:lnSpc>
              <a:defRPr/>
            </a:pPr>
            <a:r>
              <a:rPr lang="ar-KW" sz="2800" dirty="0">
                <a:solidFill>
                  <a:schemeClr val="tx1"/>
                </a:solidFill>
                <a:latin typeface="Simplified Arabic" pitchFamily="18" charset="-78"/>
                <a:cs typeface="Simplified Arabic" pitchFamily="18" charset="-78"/>
              </a:rPr>
              <a:t>وقد تم الحصول على المعلومات الواردة في هذا العرض من آراء بعض هيئات الدولية والتي تقوم بتوفي خدمات التصديق على الحلال، وكذلك من معاهد الحلال في ماليزيا. </a:t>
            </a:r>
            <a:endParaRPr lang="en-US" sz="2800" dirty="0">
              <a:solidFill>
                <a:schemeClr val="tx1"/>
              </a:solidFill>
              <a:latin typeface="Simplified Arabic" pitchFamily="18" charset="-78"/>
              <a:cs typeface="Simplified Arabic" pitchFamily="18" charset="-78"/>
            </a:endParaRPr>
          </a:p>
        </p:txBody>
      </p:sp>
      <p:sp>
        <p:nvSpPr>
          <p:cNvPr id="3" name="Rectangle 5"/>
          <p:cNvSpPr>
            <a:spLocks noChangeArrowheads="1"/>
          </p:cNvSpPr>
          <p:nvPr/>
        </p:nvSpPr>
        <p:spPr bwMode="auto">
          <a:xfrm>
            <a:off x="152400" y="3619396"/>
            <a:ext cx="8686800" cy="3162404"/>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rtl="1">
              <a:lnSpc>
                <a:spcPct val="250000"/>
              </a:lnSpc>
              <a:defRPr/>
            </a:pPr>
            <a:r>
              <a:rPr lang="ar-KW" sz="2800" dirty="0">
                <a:solidFill>
                  <a:schemeClr val="tx1"/>
                </a:solidFill>
                <a:latin typeface="Simplified Arabic" pitchFamily="18" charset="-78"/>
                <a:cs typeface="Simplified Arabic" pitchFamily="18" charset="-78"/>
              </a:rPr>
              <a:t>وبالإضافة إلى ذلك، وكوننا في الحلال منذ عام 1980، لقد أضفت بعض من مذكراتي الشخصية على هيئات التصديق على الحلال وكذلك المنظمات المانحة للحلال.</a:t>
            </a:r>
            <a:endParaRPr lang="en-US" sz="28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3044</Words>
  <Application>Microsoft Office PowerPoint</Application>
  <PresentationFormat>On-screen Show (4:3)</PresentationFormat>
  <Paragraphs>226</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الإستنتاجات</vt:lpstr>
      <vt:lpstr>التوصيات</vt:lpstr>
      <vt:lpstr>تم جمع المعلومات التالية من:</vt:lpstr>
      <vt:lpstr>المصادر العلمية</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cp:revision>
  <dcterms:created xsi:type="dcterms:W3CDTF">2018-03-23T13:26:30Z</dcterms:created>
  <dcterms:modified xsi:type="dcterms:W3CDTF">2019-07-03T12:14:25Z</dcterms:modified>
</cp:coreProperties>
</file>